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74" r:id="rId4"/>
    <p:sldId id="275" r:id="rId5"/>
    <p:sldId id="276" r:id="rId6"/>
    <p:sldId id="277" r:id="rId7"/>
    <p:sldId id="279" r:id="rId8"/>
    <p:sldId id="278" r:id="rId9"/>
    <p:sldId id="280" r:id="rId10"/>
    <p:sldId id="286" r:id="rId11"/>
    <p:sldId id="282" r:id="rId12"/>
    <p:sldId id="287" r:id="rId13"/>
    <p:sldId id="291" r:id="rId14"/>
    <p:sldId id="285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59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438" autoAdjust="0"/>
  </p:normalViewPr>
  <p:slideViewPr>
    <p:cSldViewPr>
      <p:cViewPr>
        <p:scale>
          <a:sx n="78" d="100"/>
          <a:sy n="78" d="100"/>
        </p:scale>
        <p:origin x="-175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39A9C-4FE1-4229-BC1B-4BF1B830EA77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1B40-0311-45B2-999C-3F0C304B29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925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447800"/>
            <a:ext cx="9144000" cy="3048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62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abcheck Logo_Dec 201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81000"/>
            <a:ext cx="2479765" cy="762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1125" dist="12700" dir="5400000" rotWithShape="0">
              <a:srgbClr val="000000">
                <a:alpha val="3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D5921"/>
              </a:gs>
              <a:gs pos="28000">
                <a:schemeClr val="accent1"/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56" y="148453"/>
            <a:ext cx="8077200" cy="381000"/>
          </a:xfrm>
        </p:spPr>
        <p:txBody>
          <a:bodyPr anchor="b">
            <a:noAutofit/>
          </a:bodyPr>
          <a:lstStyle>
            <a:lvl1pPr algn="l">
              <a:defRPr sz="23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7A44-C0E7-430E-A5CD-C26C0BB133AC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g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38922"/>
            <a:ext cx="7772400" cy="2428024"/>
          </a:xfrm>
        </p:spPr>
        <p:txBody>
          <a:bodyPr anchor="t"/>
          <a:lstStyle>
            <a:lvl1pPr algn="l">
              <a:lnSpc>
                <a:spcPts val="6000"/>
              </a:lnSpc>
              <a:defRPr sz="60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b="1" dirty="0" smtClean="0">
                <a:solidFill>
                  <a:srgbClr val="008000"/>
                </a:solidFill>
              </a:rPr>
              <a:t>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67A44-C0E7-430E-A5CD-C26C0BB133AC}" type="datetimeFigureOut">
              <a:rPr lang="en-US" smtClean="0"/>
              <a:pPr/>
              <a:t>7/18/2014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B357-62A4-4FCD-AE18-30A2BB1574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abcheckSupport@Analystsinc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895600"/>
            <a:ext cx="5839519" cy="1066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0" dirty="0" smtClean="0"/>
              <a:t>Labcheck Next Generation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Quick Start Guide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10000"/>
            <a:ext cx="4800600" cy="1929942"/>
          </a:xfrm>
        </p:spPr>
        <p:txBody>
          <a:bodyPr anchor="t">
            <a:normAutofit/>
          </a:bodyPr>
          <a:lstStyle/>
          <a:p>
            <a:r>
              <a:rPr lang="en-US" sz="2300" b="1" dirty="0">
                <a:solidFill>
                  <a:srgbClr val="008000"/>
                </a:solidFill>
              </a:rPr>
              <a:t>Label </a:t>
            </a:r>
            <a:r>
              <a:rPr lang="en-US" sz="2300" b="1" dirty="0" smtClean="0">
                <a:solidFill>
                  <a:srgbClr val="008000"/>
                </a:solidFill>
              </a:rPr>
              <a:t>Printing – Pre-Printed Barcodes Label</a:t>
            </a:r>
            <a:endParaRPr lang="en-US" sz="23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485900"/>
            <a:ext cx="883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Barcode Tracking Number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8800" y="3276600"/>
            <a:ext cx="2590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2947987" cy="1884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581400" y="2895600"/>
            <a:ext cx="2743200" cy="5334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3810000" y="4038600"/>
            <a:ext cx="3276600" cy="1371600"/>
          </a:xfrm>
          <a:prstGeom prst="wedgeRectCallout">
            <a:avLst>
              <a:gd name="adj1" fmla="val -72375"/>
              <a:gd name="adj2" fmla="val -92061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When using the Labcheck Barcode Labels, scan or input the </a:t>
            </a:r>
            <a:r>
              <a:rPr lang="en-US" sz="1600" b="1" dirty="0" smtClean="0"/>
              <a:t>“P-number” </a:t>
            </a:r>
            <a:r>
              <a:rPr lang="en-US" sz="1600" dirty="0" smtClean="0"/>
              <a:t>into the Tracking Number field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1066800" y="19812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81000" y="4495800"/>
            <a:ext cx="3276600" cy="1905000"/>
          </a:xfrm>
          <a:prstGeom prst="wedgeRectCallout">
            <a:avLst>
              <a:gd name="adj1" fmla="val -20105"/>
              <a:gd name="adj2" fmla="val -15944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Review information inputted and make any changes necessary. Once completed, click Submit Samples</a:t>
            </a:r>
          </a:p>
          <a:p>
            <a:endParaRPr lang="en-US" sz="1600" dirty="0" smtClean="0"/>
          </a:p>
          <a:p>
            <a:r>
              <a:rPr lang="en-US" sz="1200" i="1" dirty="0" smtClean="0">
                <a:solidFill>
                  <a:srgbClr val="4B4B4B"/>
                </a:solidFill>
              </a:rPr>
              <a:t>NOTE: </a:t>
            </a:r>
            <a:r>
              <a:rPr lang="en-US" sz="1200" i="1" dirty="0" smtClean="0"/>
              <a:t>You cannot submit samples until all required fields are completed.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E-Label Confirmation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33500"/>
            <a:ext cx="88392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752600"/>
            <a:ext cx="474905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81000" y="2667000"/>
            <a:ext cx="3276600" cy="2438400"/>
          </a:xfrm>
          <a:prstGeom prst="wedgeRectCallout">
            <a:avLst>
              <a:gd name="adj1" fmla="val 124356"/>
              <a:gd name="adj2" fmla="val -3381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Confirmation message that an e-number will automatically be assigned to the sample where no tracking number was scanned or inputted.</a:t>
            </a:r>
          </a:p>
          <a:p>
            <a:endParaRPr lang="en-US" sz="1600" dirty="0" smtClean="0"/>
          </a:p>
          <a:p>
            <a:r>
              <a:rPr lang="en-US" sz="1600" dirty="0" smtClean="0"/>
              <a:t>Click </a:t>
            </a:r>
            <a:r>
              <a:rPr lang="en-US" sz="1600" b="1" dirty="0" smtClean="0"/>
              <a:t>“Cancel” </a:t>
            </a:r>
            <a:r>
              <a:rPr lang="en-US" sz="1600" dirty="0" smtClean="0"/>
              <a:t>to go back and verify all barcodes have been inputted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Confirmation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799"/>
            <a:ext cx="8839200" cy="52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14400" y="1600200"/>
            <a:ext cx="6096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4495800" y="3200400"/>
            <a:ext cx="3276600" cy="1752600"/>
          </a:xfrm>
          <a:prstGeom prst="wedgeRectCallout">
            <a:avLst>
              <a:gd name="adj1" fmla="val -141211"/>
              <a:gd name="adj2" fmla="val -11355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Samples submitted using the </a:t>
            </a:r>
            <a:r>
              <a:rPr lang="en-US" sz="1600" dirty="0" err="1" smtClean="0"/>
              <a:t>Labcheck</a:t>
            </a:r>
            <a:r>
              <a:rPr lang="en-US" sz="1600" dirty="0" smtClean="0"/>
              <a:t> Barcode Labels, cannot be printed.</a:t>
            </a:r>
          </a:p>
          <a:p>
            <a:endParaRPr lang="en-US" sz="1600" dirty="0" smtClean="0"/>
          </a:p>
          <a:p>
            <a:r>
              <a:rPr lang="en-US" sz="1600" dirty="0" smtClean="0"/>
              <a:t>Affix the tear-off barcode label to the bottle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0"/>
            <a:ext cx="2514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Confirmation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9200" cy="52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5486400" y="3048000"/>
            <a:ext cx="3276600" cy="1752600"/>
          </a:xfrm>
          <a:prstGeom prst="wedgeRectCallout">
            <a:avLst>
              <a:gd name="adj1" fmla="val -57118"/>
              <a:gd name="adj2" fmla="val -1755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Once received at the lab the status will be updated to </a:t>
            </a:r>
            <a:r>
              <a:rPr lang="en-US" sz="1600" b="1" dirty="0" smtClean="0"/>
              <a:t>“Received” </a:t>
            </a:r>
            <a:r>
              <a:rPr lang="en-US" sz="1600" dirty="0" smtClean="0"/>
              <a:t>and then once completed will change to </a:t>
            </a:r>
            <a:r>
              <a:rPr lang="en-US" sz="1600" b="1" dirty="0" smtClean="0"/>
              <a:t>“Complete” </a:t>
            </a:r>
            <a:r>
              <a:rPr lang="en-US" sz="1600" dirty="0" smtClean="0"/>
              <a:t>with a link to view your report.</a:t>
            </a:r>
            <a:endParaRPr lang="en-US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3352800" y="685800"/>
            <a:ext cx="3505200" cy="1447800"/>
          </a:xfrm>
          <a:prstGeom prst="wedgeRectCallout">
            <a:avLst>
              <a:gd name="adj1" fmla="val -106116"/>
              <a:gd name="adj2" fmla="val 15079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Once you have submitted your samples, </a:t>
            </a:r>
            <a:r>
              <a:rPr lang="en-US" sz="1600" b="1" dirty="0" smtClean="0"/>
              <a:t>please do not delete your label</a:t>
            </a:r>
            <a:r>
              <a:rPr lang="en-US" sz="1600" dirty="0" smtClean="0"/>
              <a:t>, otherwise the lab will not be able to process your samples until a new label has been submitted.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ecx.images-amazon.com/images/I/21sHMwFHXK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724400" cy="4724400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4700629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Affix Label to Bottle and Ship to the Lab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9600" y="2209800"/>
            <a:ext cx="1524000" cy="182880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pPr algn="ctr"/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09600" y="5029200"/>
            <a:ext cx="3276600" cy="990600"/>
          </a:xfrm>
          <a:prstGeom prst="wedgeRectCallout">
            <a:avLst>
              <a:gd name="adj1" fmla="val 125828"/>
              <a:gd name="adj2" fmla="val -54146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Tear off and affix label to bottle ensuring the barcode is vertical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52600" y="3886200"/>
            <a:ext cx="4419600" cy="6096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ular Callout 12"/>
          <p:cNvSpPr/>
          <p:nvPr/>
        </p:nvSpPr>
        <p:spPr>
          <a:xfrm>
            <a:off x="4648200" y="838200"/>
            <a:ext cx="3276600" cy="990600"/>
          </a:xfrm>
          <a:prstGeom prst="wedgeRectCallout">
            <a:avLst>
              <a:gd name="adj1" fmla="val -44910"/>
              <a:gd name="adj2" fmla="val 137326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Retain stub to input sample label information and/or to affix to work-order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8189675" cy="4834202"/>
          </a:xfrm>
        </p:spPr>
        <p:txBody>
          <a:bodyPr/>
          <a:lstStyle/>
          <a:p>
            <a:pPr algn="ctr"/>
            <a:r>
              <a:rPr lang="en-US" sz="3600" dirty="0" smtClean="0"/>
              <a:t>Questions? Contact us!</a:t>
            </a:r>
            <a:br>
              <a:rPr lang="en-US" sz="3600" dirty="0" smtClean="0"/>
            </a:br>
            <a:r>
              <a:rPr lang="en-US" sz="3600" dirty="0" smtClean="0"/>
              <a:t>866-522-2432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LabcheckSupport@AnalystsInc.com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P-labels?</a:t>
            </a:r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700629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19200" y="34290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P-labels are pre-printed bar code labels and are used with a scanner when completing the label process.  The P-label must be filled out by hand and registered online to complete the process.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822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If you are interested in using P-labels contact your Castrol representative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 Tab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14800" y="68580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5715000" y="2590800"/>
            <a:ext cx="2895600" cy="990600"/>
          </a:xfrm>
          <a:prstGeom prst="wedgeRectCallout">
            <a:avLst>
              <a:gd name="adj1" fmla="val -89261"/>
              <a:gd name="adj2" fmla="val -21026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</a:t>
            </a:r>
            <a:r>
              <a:rPr lang="en-US" sz="1600" b="1" dirty="0" smtClean="0"/>
              <a:t>“Labels”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7" name="Rectangular Callout 6"/>
          <p:cNvSpPr/>
          <p:nvPr/>
        </p:nvSpPr>
        <p:spPr>
          <a:xfrm>
            <a:off x="609600" y="3200400"/>
            <a:ext cx="2895600" cy="1752600"/>
          </a:xfrm>
          <a:prstGeom prst="wedgeRectCallout">
            <a:avLst>
              <a:gd name="adj1" fmla="val -18584"/>
              <a:gd name="adj2" fmla="val -11063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smtClean="0"/>
              <a:t>If no </a:t>
            </a:r>
            <a:r>
              <a:rPr lang="en-US" sz="1600" dirty="0" smtClean="0"/>
              <a:t>equipment was previously selected, </a:t>
            </a:r>
            <a:r>
              <a:rPr lang="en-US" sz="1600" dirty="0"/>
              <a:t>click on </a:t>
            </a:r>
            <a:r>
              <a:rPr lang="en-US" sz="1600" b="1" dirty="0"/>
              <a:t>“Equipment” </a:t>
            </a:r>
            <a:r>
              <a:rPr lang="en-US" sz="1600" dirty="0" smtClean="0"/>
              <a:t>tab to select which units/components you want to print labels for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Labels to Print: Option #1 Equipment Tree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5064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0" y="76200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5943600" y="1143000"/>
            <a:ext cx="2895600" cy="914400"/>
          </a:xfrm>
          <a:prstGeom prst="wedgeRectCallout">
            <a:avLst>
              <a:gd name="adj1" fmla="val -130364"/>
              <a:gd name="adj2" fmla="val -6255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“</a:t>
            </a:r>
            <a:r>
              <a:rPr lang="en-US" sz="1600" b="1" dirty="0"/>
              <a:t>Equipment”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228600" y="4267200"/>
            <a:ext cx="2895600" cy="1450338"/>
          </a:xfrm>
          <a:prstGeom prst="wedgeRectCallout">
            <a:avLst>
              <a:gd name="adj1" fmla="val -27759"/>
              <a:gd name="adj2" fmla="val -134029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3: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Check the components you want labels for. If you click on the unit, all components will be </a:t>
            </a:r>
            <a:r>
              <a:rPr lang="en-US" sz="1600" dirty="0" smtClean="0"/>
              <a:t>checked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914400" y="27432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66800" y="1676400"/>
            <a:ext cx="5334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3581400" y="4724400"/>
            <a:ext cx="3048000" cy="1676400"/>
          </a:xfrm>
          <a:prstGeom prst="wedgeRectCallout">
            <a:avLst>
              <a:gd name="adj1" fmla="val -116822"/>
              <a:gd name="adj2" fmla="val -203017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4: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dirty="0"/>
              <a:t>Click the </a:t>
            </a:r>
            <a:r>
              <a:rPr lang="en-US" sz="1600" b="1" dirty="0"/>
              <a:t>“New Samples” </a:t>
            </a:r>
            <a:r>
              <a:rPr lang="en-US" sz="1600" dirty="0"/>
              <a:t>button once </a:t>
            </a:r>
            <a:r>
              <a:rPr lang="en-US" sz="1600" dirty="0" smtClean="0"/>
              <a:t>completed</a:t>
            </a:r>
            <a:endParaRPr lang="en-US" sz="1600" dirty="0"/>
          </a:p>
          <a:p>
            <a:pPr>
              <a:lnSpc>
                <a:spcPct val="70000"/>
              </a:lnSpc>
            </a:pPr>
            <a:endParaRPr lang="en-US" sz="1600" dirty="0" smtClean="0"/>
          </a:p>
          <a:p>
            <a:pPr lvl="0"/>
            <a:r>
              <a:rPr lang="en-US" sz="1200" i="1" dirty="0">
                <a:solidFill>
                  <a:srgbClr val="4B4B4B"/>
                </a:solidFill>
              </a:rPr>
              <a:t>NOTE: </a:t>
            </a:r>
            <a:r>
              <a:rPr lang="en-US" sz="1200" i="1" dirty="0"/>
              <a:t>When printing labels, you can select multiple unit/components across multiple worksites</a:t>
            </a:r>
            <a:endParaRPr lang="en-US" sz="1600" dirty="0"/>
          </a:p>
        </p:txBody>
      </p:sp>
      <p:sp>
        <p:nvSpPr>
          <p:cNvPr id="13" name="Oval 12"/>
          <p:cNvSpPr/>
          <p:nvPr/>
        </p:nvSpPr>
        <p:spPr>
          <a:xfrm>
            <a:off x="304800" y="1371600"/>
            <a:ext cx="5334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2743200" y="1676400"/>
            <a:ext cx="2895600" cy="1295400"/>
          </a:xfrm>
          <a:prstGeom prst="wedgeRectCallout">
            <a:avLst>
              <a:gd name="adj1" fmla="val -118335"/>
              <a:gd name="adj2" fmla="val -62875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The </a:t>
            </a:r>
            <a:r>
              <a:rPr lang="en-US" sz="1600" b="1" dirty="0" smtClean="0"/>
              <a:t>“Explore” </a:t>
            </a:r>
            <a:r>
              <a:rPr lang="en-US" sz="1600" dirty="0" smtClean="0"/>
              <a:t>tab allows you to use the equipment tree for unit / component selection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Labels to Print: Option #2 Equipment Search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0" y="1447800"/>
            <a:ext cx="990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2133600"/>
            <a:ext cx="457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6019800" y="1752600"/>
            <a:ext cx="2895600" cy="914400"/>
          </a:xfrm>
          <a:prstGeom prst="wedgeRectCallout">
            <a:avLst>
              <a:gd name="adj1" fmla="val -126354"/>
              <a:gd name="adj2" fmla="val -7049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1:</a:t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To print sample labels, click on </a:t>
            </a:r>
            <a:r>
              <a:rPr lang="en-US" sz="1600" b="1" dirty="0"/>
              <a:t>“Equipment” </a:t>
            </a:r>
            <a:r>
              <a:rPr lang="en-US" sz="1600" dirty="0" smtClean="0"/>
              <a:t>tab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1905000" y="1981200"/>
            <a:ext cx="2895600" cy="1143000"/>
          </a:xfrm>
          <a:prstGeom prst="wedgeRectCallout">
            <a:avLst>
              <a:gd name="adj1" fmla="val -71718"/>
              <a:gd name="adj2" fmla="val -2478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2: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The </a:t>
            </a:r>
            <a:r>
              <a:rPr lang="en-US" sz="1600" b="1" dirty="0" smtClean="0"/>
              <a:t>“Find” </a:t>
            </a:r>
            <a:r>
              <a:rPr lang="en-US" sz="1600" dirty="0" smtClean="0"/>
              <a:t>tab allows you to use key fields to quickly search for equipment</a:t>
            </a:r>
            <a:endParaRPr lang="en-US" sz="1600" dirty="0"/>
          </a:p>
        </p:txBody>
      </p:sp>
      <p:sp>
        <p:nvSpPr>
          <p:cNvPr id="9" name="Rectangular Callout 8"/>
          <p:cNvSpPr/>
          <p:nvPr/>
        </p:nvSpPr>
        <p:spPr>
          <a:xfrm>
            <a:off x="5867400" y="4038600"/>
            <a:ext cx="2895600" cy="1450338"/>
          </a:xfrm>
          <a:prstGeom prst="wedgeRectCallout">
            <a:avLst>
              <a:gd name="adj1" fmla="val 13845"/>
              <a:gd name="adj2" fmla="val -8499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3: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 smtClean="0"/>
              <a:t>Input key field search criteria and the list of available units and components will populate in the list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9906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08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3276600"/>
            <a:ext cx="12954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15200" y="3276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/>
          <p:cNvSpPr/>
          <p:nvPr/>
        </p:nvSpPr>
        <p:spPr>
          <a:xfrm>
            <a:off x="685800" y="4953000"/>
            <a:ext cx="2895600" cy="1752600"/>
          </a:xfrm>
          <a:prstGeom prst="wedgeRectCallout">
            <a:avLst>
              <a:gd name="adj1" fmla="val -57959"/>
              <a:gd name="adj2" fmla="val -101872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>
                <a:solidFill>
                  <a:srgbClr val="FF0000"/>
                </a:solidFill>
                <a:latin typeface="Arial"/>
              </a:rPr>
              <a:t>Step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</a:rPr>
              <a:t>4:</a:t>
            </a:r>
            <a:r>
              <a:rPr lang="en-US" sz="1600" b="1" dirty="0">
                <a:solidFill>
                  <a:srgbClr val="FF0000"/>
                </a:solidFill>
                <a:latin typeface="Arial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Arial"/>
              </a:rPr>
            </a:br>
            <a:r>
              <a:rPr lang="en-US" sz="1600" dirty="0"/>
              <a:t>Check the components you want </a:t>
            </a:r>
            <a:r>
              <a:rPr lang="en-US" sz="1600" dirty="0" smtClean="0"/>
              <a:t>to print labels for</a:t>
            </a:r>
          </a:p>
          <a:p>
            <a:endParaRPr lang="en-US" sz="1600" dirty="0" smtClean="0"/>
          </a:p>
          <a:p>
            <a:pPr lvl="0"/>
            <a:r>
              <a:rPr lang="en-US" sz="1200" i="1" dirty="0" smtClean="0">
                <a:solidFill>
                  <a:srgbClr val="4B4B4B"/>
                </a:solidFill>
              </a:rPr>
              <a:t>NOTE: </a:t>
            </a:r>
            <a:r>
              <a:rPr lang="en-US" sz="1200" i="1" dirty="0" smtClean="0"/>
              <a:t>When printing labels, you can select multiple unit/components across multiple worksites.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18" name="Rectangular Callout 17"/>
          <p:cNvSpPr/>
          <p:nvPr/>
        </p:nvSpPr>
        <p:spPr>
          <a:xfrm>
            <a:off x="4191000" y="5715000"/>
            <a:ext cx="2819400" cy="762000"/>
          </a:xfrm>
          <a:prstGeom prst="wedgeRectCallout">
            <a:avLst>
              <a:gd name="adj1" fmla="val -152251"/>
              <a:gd name="adj2" fmla="val -40171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5: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dirty="0"/>
              <a:t>Click the </a:t>
            </a:r>
            <a:r>
              <a:rPr lang="en-US" sz="1600" b="1" dirty="0" smtClean="0"/>
              <a:t>“New Samples” </a:t>
            </a:r>
            <a:r>
              <a:rPr lang="en-US" sz="1600" dirty="0" smtClean="0"/>
              <a:t>button </a:t>
            </a:r>
            <a:r>
              <a:rPr lang="en-US" sz="1600" dirty="0"/>
              <a:t>once </a:t>
            </a:r>
            <a:r>
              <a:rPr lang="en-US" sz="1600" dirty="0" smtClean="0"/>
              <a:t>completed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685800" y="2590800"/>
            <a:ext cx="6858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Wizard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0"/>
            <a:ext cx="8801743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04800" y="3352800"/>
            <a:ext cx="1424940" cy="623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81000" y="4267200"/>
            <a:ext cx="2286000" cy="603013"/>
          </a:xfrm>
          <a:prstGeom prst="wedgeRectCallout">
            <a:avLst>
              <a:gd name="adj1" fmla="val -30760"/>
              <a:gd name="adj2" fmla="val -120309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Previous sample data information </a:t>
            </a:r>
            <a:r>
              <a:rPr lang="en-US" sz="1600" dirty="0" smtClean="0"/>
              <a:t>provided</a:t>
            </a:r>
            <a:endParaRPr lang="en-US" sz="1600" dirty="0"/>
          </a:p>
        </p:txBody>
      </p:sp>
      <p:sp>
        <p:nvSpPr>
          <p:cNvPr id="9" name="Rectangular Callout 15"/>
          <p:cNvSpPr/>
          <p:nvPr/>
        </p:nvSpPr>
        <p:spPr>
          <a:xfrm>
            <a:off x="4648200" y="4419600"/>
            <a:ext cx="3810000" cy="990600"/>
          </a:xfrm>
          <a:custGeom>
            <a:avLst/>
            <a:gdLst>
              <a:gd name="connsiteX0" fmla="*/ 0 w 3810000"/>
              <a:gd name="connsiteY0" fmla="*/ 0 h 854645"/>
              <a:gd name="connsiteX1" fmla="*/ 635000 w 3810000"/>
              <a:gd name="connsiteY1" fmla="*/ 0 h 854645"/>
              <a:gd name="connsiteX2" fmla="*/ 170193 w 3810000"/>
              <a:gd name="connsiteY2" fmla="*/ -480328 h 854645"/>
              <a:gd name="connsiteX3" fmla="*/ 1587500 w 3810000"/>
              <a:gd name="connsiteY3" fmla="*/ 0 h 854645"/>
              <a:gd name="connsiteX4" fmla="*/ 3810000 w 3810000"/>
              <a:gd name="connsiteY4" fmla="*/ 0 h 854645"/>
              <a:gd name="connsiteX5" fmla="*/ 3810000 w 3810000"/>
              <a:gd name="connsiteY5" fmla="*/ 142441 h 854645"/>
              <a:gd name="connsiteX6" fmla="*/ 3810000 w 3810000"/>
              <a:gd name="connsiteY6" fmla="*/ 142441 h 854645"/>
              <a:gd name="connsiteX7" fmla="*/ 3810000 w 3810000"/>
              <a:gd name="connsiteY7" fmla="*/ 356102 h 854645"/>
              <a:gd name="connsiteX8" fmla="*/ 3810000 w 3810000"/>
              <a:gd name="connsiteY8" fmla="*/ 854645 h 854645"/>
              <a:gd name="connsiteX9" fmla="*/ 1587500 w 3810000"/>
              <a:gd name="connsiteY9" fmla="*/ 854645 h 854645"/>
              <a:gd name="connsiteX10" fmla="*/ 635000 w 3810000"/>
              <a:gd name="connsiteY10" fmla="*/ 854645 h 854645"/>
              <a:gd name="connsiteX11" fmla="*/ 635000 w 3810000"/>
              <a:gd name="connsiteY11" fmla="*/ 854645 h 854645"/>
              <a:gd name="connsiteX12" fmla="*/ 0 w 3810000"/>
              <a:gd name="connsiteY12" fmla="*/ 854645 h 854645"/>
              <a:gd name="connsiteX13" fmla="*/ 0 w 3810000"/>
              <a:gd name="connsiteY13" fmla="*/ 356102 h 854645"/>
              <a:gd name="connsiteX14" fmla="*/ 0 w 3810000"/>
              <a:gd name="connsiteY14" fmla="*/ 142441 h 854645"/>
              <a:gd name="connsiteX15" fmla="*/ 0 w 3810000"/>
              <a:gd name="connsiteY15" fmla="*/ 142441 h 854645"/>
              <a:gd name="connsiteX16" fmla="*/ 0 w 3810000"/>
              <a:gd name="connsiteY16" fmla="*/ 0 h 854645"/>
              <a:gd name="connsiteX0" fmla="*/ 0 w 3810000"/>
              <a:gd name="connsiteY0" fmla="*/ 0 h 854645"/>
              <a:gd name="connsiteX1" fmla="*/ 635000 w 3810000"/>
              <a:gd name="connsiteY1" fmla="*/ 0 h 854645"/>
              <a:gd name="connsiteX2" fmla="*/ 1587500 w 3810000"/>
              <a:gd name="connsiteY2" fmla="*/ 0 h 854645"/>
              <a:gd name="connsiteX3" fmla="*/ 3810000 w 3810000"/>
              <a:gd name="connsiteY3" fmla="*/ 0 h 854645"/>
              <a:gd name="connsiteX4" fmla="*/ 3810000 w 3810000"/>
              <a:gd name="connsiteY4" fmla="*/ 142441 h 854645"/>
              <a:gd name="connsiteX5" fmla="*/ 3810000 w 3810000"/>
              <a:gd name="connsiteY5" fmla="*/ 142441 h 854645"/>
              <a:gd name="connsiteX6" fmla="*/ 3810000 w 3810000"/>
              <a:gd name="connsiteY6" fmla="*/ 356102 h 854645"/>
              <a:gd name="connsiteX7" fmla="*/ 3810000 w 3810000"/>
              <a:gd name="connsiteY7" fmla="*/ 854645 h 854645"/>
              <a:gd name="connsiteX8" fmla="*/ 1587500 w 3810000"/>
              <a:gd name="connsiteY8" fmla="*/ 854645 h 854645"/>
              <a:gd name="connsiteX9" fmla="*/ 635000 w 3810000"/>
              <a:gd name="connsiteY9" fmla="*/ 854645 h 854645"/>
              <a:gd name="connsiteX10" fmla="*/ 635000 w 3810000"/>
              <a:gd name="connsiteY10" fmla="*/ 854645 h 854645"/>
              <a:gd name="connsiteX11" fmla="*/ 0 w 3810000"/>
              <a:gd name="connsiteY11" fmla="*/ 854645 h 854645"/>
              <a:gd name="connsiteX12" fmla="*/ 0 w 3810000"/>
              <a:gd name="connsiteY12" fmla="*/ 356102 h 854645"/>
              <a:gd name="connsiteX13" fmla="*/ 0 w 3810000"/>
              <a:gd name="connsiteY13" fmla="*/ 142441 h 854645"/>
              <a:gd name="connsiteX14" fmla="*/ 0 w 3810000"/>
              <a:gd name="connsiteY14" fmla="*/ 142441 h 854645"/>
              <a:gd name="connsiteX15" fmla="*/ 0 w 3810000"/>
              <a:gd name="connsiteY15" fmla="*/ 0 h 8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10000" h="854645">
                <a:moveTo>
                  <a:pt x="0" y="0"/>
                </a:moveTo>
                <a:lnTo>
                  <a:pt x="635000" y="0"/>
                </a:lnTo>
                <a:lnTo>
                  <a:pt x="1587500" y="0"/>
                </a:lnTo>
                <a:lnTo>
                  <a:pt x="3810000" y="0"/>
                </a:lnTo>
                <a:lnTo>
                  <a:pt x="3810000" y="142441"/>
                </a:lnTo>
                <a:lnTo>
                  <a:pt x="3810000" y="142441"/>
                </a:lnTo>
                <a:lnTo>
                  <a:pt x="3810000" y="356102"/>
                </a:lnTo>
                <a:lnTo>
                  <a:pt x="3810000" y="854645"/>
                </a:lnTo>
                <a:lnTo>
                  <a:pt x="1587500" y="854645"/>
                </a:lnTo>
                <a:lnTo>
                  <a:pt x="635000" y="854645"/>
                </a:lnTo>
                <a:lnTo>
                  <a:pt x="635000" y="854645"/>
                </a:lnTo>
                <a:lnTo>
                  <a:pt x="0" y="854645"/>
                </a:lnTo>
                <a:lnTo>
                  <a:pt x="0" y="356102"/>
                </a:lnTo>
                <a:lnTo>
                  <a:pt x="0" y="142441"/>
                </a:lnTo>
                <a:lnTo>
                  <a:pt x="0" y="142441"/>
                </a:lnTo>
                <a:lnTo>
                  <a:pt x="0" y="0"/>
                </a:lnTo>
                <a:close/>
              </a:path>
            </a:pathLst>
          </a:cu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System will pre-populate fields with </a:t>
            </a:r>
            <a:r>
              <a:rPr lang="en-US" sz="1600" dirty="0" smtClean="0"/>
              <a:t>unit and component </a:t>
            </a:r>
            <a:r>
              <a:rPr lang="en-US" sz="1600" dirty="0"/>
              <a:t>data. In cases where no data is on file, fields are left </a:t>
            </a:r>
            <a:r>
              <a:rPr lang="en-US" sz="1600" dirty="0" smtClean="0"/>
              <a:t>blank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4038600"/>
            <a:ext cx="0" cy="3810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239000" y="3276600"/>
            <a:ext cx="0" cy="11430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62600" y="4038600"/>
            <a:ext cx="0" cy="38100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ular Callout 8"/>
          <p:cNvSpPr/>
          <p:nvPr/>
        </p:nvSpPr>
        <p:spPr>
          <a:xfrm>
            <a:off x="2438400" y="5715000"/>
            <a:ext cx="3810000" cy="304800"/>
          </a:xfrm>
          <a:custGeom>
            <a:avLst/>
            <a:gdLst>
              <a:gd name="connsiteX0" fmla="*/ 0 w 4194176"/>
              <a:gd name="connsiteY0" fmla="*/ 0 h 1182855"/>
              <a:gd name="connsiteX1" fmla="*/ 699029 w 4194176"/>
              <a:gd name="connsiteY1" fmla="*/ 0 h 1182855"/>
              <a:gd name="connsiteX2" fmla="*/ 1776569 w 4194176"/>
              <a:gd name="connsiteY2" fmla="*/ -298777 h 1182855"/>
              <a:gd name="connsiteX3" fmla="*/ 1747573 w 4194176"/>
              <a:gd name="connsiteY3" fmla="*/ 0 h 1182855"/>
              <a:gd name="connsiteX4" fmla="*/ 4194176 w 4194176"/>
              <a:gd name="connsiteY4" fmla="*/ 0 h 1182855"/>
              <a:gd name="connsiteX5" fmla="*/ 4194176 w 4194176"/>
              <a:gd name="connsiteY5" fmla="*/ 197143 h 1182855"/>
              <a:gd name="connsiteX6" fmla="*/ 4194176 w 4194176"/>
              <a:gd name="connsiteY6" fmla="*/ 197143 h 1182855"/>
              <a:gd name="connsiteX7" fmla="*/ 4194176 w 4194176"/>
              <a:gd name="connsiteY7" fmla="*/ 492856 h 1182855"/>
              <a:gd name="connsiteX8" fmla="*/ 4194176 w 4194176"/>
              <a:gd name="connsiteY8" fmla="*/ 1182855 h 1182855"/>
              <a:gd name="connsiteX9" fmla="*/ 1747573 w 4194176"/>
              <a:gd name="connsiteY9" fmla="*/ 1182855 h 1182855"/>
              <a:gd name="connsiteX10" fmla="*/ 699029 w 4194176"/>
              <a:gd name="connsiteY10" fmla="*/ 1182855 h 1182855"/>
              <a:gd name="connsiteX11" fmla="*/ 699029 w 4194176"/>
              <a:gd name="connsiteY11" fmla="*/ 1182855 h 1182855"/>
              <a:gd name="connsiteX12" fmla="*/ 0 w 4194176"/>
              <a:gd name="connsiteY12" fmla="*/ 1182855 h 1182855"/>
              <a:gd name="connsiteX13" fmla="*/ 0 w 4194176"/>
              <a:gd name="connsiteY13" fmla="*/ 492856 h 1182855"/>
              <a:gd name="connsiteX14" fmla="*/ 0 w 4194176"/>
              <a:gd name="connsiteY14" fmla="*/ 197143 h 1182855"/>
              <a:gd name="connsiteX15" fmla="*/ 0 w 4194176"/>
              <a:gd name="connsiteY15" fmla="*/ 197143 h 1182855"/>
              <a:gd name="connsiteX16" fmla="*/ 0 w 4194176"/>
              <a:gd name="connsiteY16" fmla="*/ 0 h 1182855"/>
              <a:gd name="connsiteX0" fmla="*/ 0 w 4194176"/>
              <a:gd name="connsiteY0" fmla="*/ 0 h 1182855"/>
              <a:gd name="connsiteX1" fmla="*/ 699029 w 4194176"/>
              <a:gd name="connsiteY1" fmla="*/ 0 h 1182855"/>
              <a:gd name="connsiteX2" fmla="*/ 1747573 w 4194176"/>
              <a:gd name="connsiteY2" fmla="*/ 0 h 1182855"/>
              <a:gd name="connsiteX3" fmla="*/ 4194176 w 4194176"/>
              <a:gd name="connsiteY3" fmla="*/ 0 h 1182855"/>
              <a:gd name="connsiteX4" fmla="*/ 4194176 w 4194176"/>
              <a:gd name="connsiteY4" fmla="*/ 197143 h 1182855"/>
              <a:gd name="connsiteX5" fmla="*/ 4194176 w 4194176"/>
              <a:gd name="connsiteY5" fmla="*/ 197143 h 1182855"/>
              <a:gd name="connsiteX6" fmla="*/ 4194176 w 4194176"/>
              <a:gd name="connsiteY6" fmla="*/ 492856 h 1182855"/>
              <a:gd name="connsiteX7" fmla="*/ 4194176 w 4194176"/>
              <a:gd name="connsiteY7" fmla="*/ 1182855 h 1182855"/>
              <a:gd name="connsiteX8" fmla="*/ 1747573 w 4194176"/>
              <a:gd name="connsiteY8" fmla="*/ 1182855 h 1182855"/>
              <a:gd name="connsiteX9" fmla="*/ 699029 w 4194176"/>
              <a:gd name="connsiteY9" fmla="*/ 1182855 h 1182855"/>
              <a:gd name="connsiteX10" fmla="*/ 699029 w 4194176"/>
              <a:gd name="connsiteY10" fmla="*/ 1182855 h 1182855"/>
              <a:gd name="connsiteX11" fmla="*/ 0 w 4194176"/>
              <a:gd name="connsiteY11" fmla="*/ 1182855 h 1182855"/>
              <a:gd name="connsiteX12" fmla="*/ 0 w 4194176"/>
              <a:gd name="connsiteY12" fmla="*/ 492856 h 1182855"/>
              <a:gd name="connsiteX13" fmla="*/ 0 w 4194176"/>
              <a:gd name="connsiteY13" fmla="*/ 197143 h 1182855"/>
              <a:gd name="connsiteX14" fmla="*/ 0 w 4194176"/>
              <a:gd name="connsiteY14" fmla="*/ 197143 h 1182855"/>
              <a:gd name="connsiteX15" fmla="*/ 0 w 4194176"/>
              <a:gd name="connsiteY15" fmla="*/ 0 h 1182855"/>
              <a:gd name="connsiteX0" fmla="*/ 0 w 4194176"/>
              <a:gd name="connsiteY0" fmla="*/ 0 h 1182855"/>
              <a:gd name="connsiteX1" fmla="*/ 1747573 w 4194176"/>
              <a:gd name="connsiteY1" fmla="*/ 0 h 1182855"/>
              <a:gd name="connsiteX2" fmla="*/ 4194176 w 4194176"/>
              <a:gd name="connsiteY2" fmla="*/ 0 h 1182855"/>
              <a:gd name="connsiteX3" fmla="*/ 4194176 w 4194176"/>
              <a:gd name="connsiteY3" fmla="*/ 197143 h 1182855"/>
              <a:gd name="connsiteX4" fmla="*/ 4194176 w 4194176"/>
              <a:gd name="connsiteY4" fmla="*/ 197143 h 1182855"/>
              <a:gd name="connsiteX5" fmla="*/ 4194176 w 4194176"/>
              <a:gd name="connsiteY5" fmla="*/ 492856 h 1182855"/>
              <a:gd name="connsiteX6" fmla="*/ 4194176 w 4194176"/>
              <a:gd name="connsiteY6" fmla="*/ 1182855 h 1182855"/>
              <a:gd name="connsiteX7" fmla="*/ 1747573 w 4194176"/>
              <a:gd name="connsiteY7" fmla="*/ 1182855 h 1182855"/>
              <a:gd name="connsiteX8" fmla="*/ 699029 w 4194176"/>
              <a:gd name="connsiteY8" fmla="*/ 1182855 h 1182855"/>
              <a:gd name="connsiteX9" fmla="*/ 699029 w 4194176"/>
              <a:gd name="connsiteY9" fmla="*/ 1182855 h 1182855"/>
              <a:gd name="connsiteX10" fmla="*/ 0 w 4194176"/>
              <a:gd name="connsiteY10" fmla="*/ 1182855 h 1182855"/>
              <a:gd name="connsiteX11" fmla="*/ 0 w 4194176"/>
              <a:gd name="connsiteY11" fmla="*/ 492856 h 1182855"/>
              <a:gd name="connsiteX12" fmla="*/ 0 w 4194176"/>
              <a:gd name="connsiteY12" fmla="*/ 197143 h 1182855"/>
              <a:gd name="connsiteX13" fmla="*/ 0 w 4194176"/>
              <a:gd name="connsiteY13" fmla="*/ 197143 h 1182855"/>
              <a:gd name="connsiteX14" fmla="*/ 0 w 4194176"/>
              <a:gd name="connsiteY14" fmla="*/ 0 h 1182855"/>
              <a:gd name="connsiteX0" fmla="*/ 0 w 4194176"/>
              <a:gd name="connsiteY0" fmla="*/ 0 h 1182855"/>
              <a:gd name="connsiteX1" fmla="*/ 4194176 w 4194176"/>
              <a:gd name="connsiteY1" fmla="*/ 0 h 1182855"/>
              <a:gd name="connsiteX2" fmla="*/ 4194176 w 4194176"/>
              <a:gd name="connsiteY2" fmla="*/ 197143 h 1182855"/>
              <a:gd name="connsiteX3" fmla="*/ 4194176 w 4194176"/>
              <a:gd name="connsiteY3" fmla="*/ 197143 h 1182855"/>
              <a:gd name="connsiteX4" fmla="*/ 4194176 w 4194176"/>
              <a:gd name="connsiteY4" fmla="*/ 492856 h 1182855"/>
              <a:gd name="connsiteX5" fmla="*/ 4194176 w 4194176"/>
              <a:gd name="connsiteY5" fmla="*/ 1182855 h 1182855"/>
              <a:gd name="connsiteX6" fmla="*/ 1747573 w 4194176"/>
              <a:gd name="connsiteY6" fmla="*/ 1182855 h 1182855"/>
              <a:gd name="connsiteX7" fmla="*/ 699029 w 4194176"/>
              <a:gd name="connsiteY7" fmla="*/ 1182855 h 1182855"/>
              <a:gd name="connsiteX8" fmla="*/ 699029 w 4194176"/>
              <a:gd name="connsiteY8" fmla="*/ 1182855 h 1182855"/>
              <a:gd name="connsiteX9" fmla="*/ 0 w 4194176"/>
              <a:gd name="connsiteY9" fmla="*/ 1182855 h 1182855"/>
              <a:gd name="connsiteX10" fmla="*/ 0 w 4194176"/>
              <a:gd name="connsiteY10" fmla="*/ 492856 h 1182855"/>
              <a:gd name="connsiteX11" fmla="*/ 0 w 4194176"/>
              <a:gd name="connsiteY11" fmla="*/ 197143 h 1182855"/>
              <a:gd name="connsiteX12" fmla="*/ 0 w 4194176"/>
              <a:gd name="connsiteY12" fmla="*/ 197143 h 1182855"/>
              <a:gd name="connsiteX13" fmla="*/ 0 w 4194176"/>
              <a:gd name="connsiteY13" fmla="*/ 0 h 1182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4176" h="1182855">
                <a:moveTo>
                  <a:pt x="0" y="0"/>
                </a:moveTo>
                <a:lnTo>
                  <a:pt x="4194176" y="0"/>
                </a:lnTo>
                <a:lnTo>
                  <a:pt x="4194176" y="197143"/>
                </a:lnTo>
                <a:lnTo>
                  <a:pt x="4194176" y="197143"/>
                </a:lnTo>
                <a:lnTo>
                  <a:pt x="4194176" y="492856"/>
                </a:lnTo>
                <a:lnTo>
                  <a:pt x="4194176" y="1182855"/>
                </a:lnTo>
                <a:lnTo>
                  <a:pt x="1747573" y="1182855"/>
                </a:lnTo>
                <a:lnTo>
                  <a:pt x="699029" y="1182855"/>
                </a:lnTo>
                <a:lnTo>
                  <a:pt x="699029" y="1182855"/>
                </a:lnTo>
                <a:lnTo>
                  <a:pt x="0" y="1182855"/>
                </a:lnTo>
                <a:lnTo>
                  <a:pt x="0" y="492856"/>
                </a:lnTo>
                <a:lnTo>
                  <a:pt x="0" y="197143"/>
                </a:lnTo>
                <a:lnTo>
                  <a:pt x="0" y="197143"/>
                </a:lnTo>
                <a:lnTo>
                  <a:pt x="0" y="0"/>
                </a:lnTo>
                <a:close/>
              </a:path>
            </a:pathLst>
          </a:cu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pPr>
              <a:lnSpc>
                <a:spcPct val="70000"/>
              </a:lnSpc>
            </a:pPr>
            <a:r>
              <a:rPr lang="en-US" sz="1200" b="1" i="1" dirty="0"/>
              <a:t>NOTE: All Highlighted fields must be completed.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/ Lube Age &amp; Service Selection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447800"/>
            <a:ext cx="885464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267200" y="2971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ular Callout 3"/>
          <p:cNvSpPr/>
          <p:nvPr/>
        </p:nvSpPr>
        <p:spPr>
          <a:xfrm>
            <a:off x="1981200" y="4267200"/>
            <a:ext cx="2849880" cy="1219200"/>
          </a:xfrm>
          <a:prstGeom prst="wedgeRectCallout">
            <a:avLst>
              <a:gd name="adj1" fmla="val 44309"/>
              <a:gd name="adj2" fmla="val -14392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Lube age auto calculation is impacted by the lubricant </a:t>
            </a:r>
            <a:r>
              <a:rPr lang="en-US" sz="1600" b="1" dirty="0" smtClean="0"/>
              <a:t>“Service Type” </a:t>
            </a:r>
            <a:r>
              <a:rPr lang="en-US" sz="1600" dirty="0" smtClean="0"/>
              <a:t>selected on the previous sample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3276600" y="2971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381000" y="3124200"/>
            <a:ext cx="2849880" cy="838200"/>
          </a:xfrm>
          <a:prstGeom prst="wedgeRectCallout">
            <a:avLst>
              <a:gd name="adj1" fmla="val 71811"/>
              <a:gd name="adj2" fmla="val -4392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Input unit age, and the lube age will auto-calculate</a:t>
            </a:r>
            <a:endParaRPr lang="en-US" sz="1600" dirty="0"/>
          </a:p>
        </p:txBody>
      </p:sp>
      <p:sp>
        <p:nvSpPr>
          <p:cNvPr id="8" name="Rectangular Callout 7"/>
          <p:cNvSpPr/>
          <p:nvPr/>
        </p:nvSpPr>
        <p:spPr>
          <a:xfrm>
            <a:off x="6477000" y="4724400"/>
            <a:ext cx="2133600" cy="625643"/>
          </a:xfrm>
          <a:prstGeom prst="wedgeRectCallout">
            <a:avLst>
              <a:gd name="adj1" fmla="val -90415"/>
              <a:gd name="adj2" fmla="val -131631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Select service type to be </a:t>
            </a:r>
            <a:r>
              <a:rPr lang="en-US" sz="1600" dirty="0" smtClean="0"/>
              <a:t>performed</a:t>
            </a:r>
            <a:endParaRPr lang="en-US" sz="1200" i="1" dirty="0"/>
          </a:p>
        </p:txBody>
      </p:sp>
      <p:sp>
        <p:nvSpPr>
          <p:cNvPr id="9" name="Oval 8"/>
          <p:cNvSpPr/>
          <p:nvPr/>
        </p:nvSpPr>
        <p:spPr>
          <a:xfrm>
            <a:off x="4953000" y="41148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Oil Type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578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867400" y="2286000"/>
            <a:ext cx="1981200" cy="3352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867400" y="2971800"/>
            <a:ext cx="1981200" cy="3352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133600" y="2667000"/>
            <a:ext cx="2895600" cy="900545"/>
          </a:xfrm>
          <a:prstGeom prst="wedgeRectCallout">
            <a:avLst>
              <a:gd name="adj1" fmla="val 83072"/>
              <a:gd name="adj2" fmla="val -7141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Update the existing oil type from here, if no oil type is on file, one must be </a:t>
            </a:r>
            <a:r>
              <a:rPr lang="en-US" sz="1600" dirty="0" smtClean="0"/>
              <a:t>added</a:t>
            </a:r>
            <a:endParaRPr lang="en-US" sz="1600" dirty="0"/>
          </a:p>
        </p:txBody>
      </p:sp>
      <p:sp>
        <p:nvSpPr>
          <p:cNvPr id="10" name="Rectangular Callout 9"/>
          <p:cNvSpPr/>
          <p:nvPr/>
        </p:nvSpPr>
        <p:spPr>
          <a:xfrm>
            <a:off x="1524000" y="4419600"/>
            <a:ext cx="3657600" cy="1295400"/>
          </a:xfrm>
          <a:prstGeom prst="wedgeRectCallout">
            <a:avLst>
              <a:gd name="adj1" fmla="val 73198"/>
              <a:gd name="adj2" fmla="val -150444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Input oil type and Label Wizard will auto populate suggested products as you type. </a:t>
            </a:r>
            <a:r>
              <a:rPr lang="en-US" sz="1600" dirty="0" smtClean="0"/>
              <a:t>You must select </a:t>
            </a:r>
            <a:r>
              <a:rPr lang="en-US" sz="1600" dirty="0"/>
              <a:t>the appropriate </a:t>
            </a:r>
            <a:r>
              <a:rPr lang="en-US" sz="1600" dirty="0" smtClean="0"/>
              <a:t>oil from the drop down list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Sample Information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385529"/>
            <a:ext cx="8839201" cy="4086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ular Callout 3"/>
          <p:cNvSpPr/>
          <p:nvPr/>
        </p:nvSpPr>
        <p:spPr>
          <a:xfrm>
            <a:off x="3124200" y="1066800"/>
            <a:ext cx="4500880" cy="1045788"/>
          </a:xfrm>
          <a:prstGeom prst="wedgeRectCallout">
            <a:avLst>
              <a:gd name="adj1" fmla="val 62288"/>
              <a:gd name="adj2" fmla="val 126168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/>
              <a:t>If available, identify how much </a:t>
            </a:r>
            <a:r>
              <a:rPr lang="en-US" sz="1600" dirty="0" smtClean="0"/>
              <a:t>make-up oil </a:t>
            </a:r>
            <a:r>
              <a:rPr lang="en-US" sz="1600" dirty="0"/>
              <a:t>was added to the system. </a:t>
            </a:r>
            <a:r>
              <a:rPr lang="en-US" sz="1600" dirty="0" smtClean="0"/>
              <a:t>Unit </a:t>
            </a:r>
            <a:r>
              <a:rPr lang="en-US" sz="1600" dirty="0"/>
              <a:t>of measure is determine by what is on the component details </a:t>
            </a:r>
            <a:r>
              <a:rPr lang="en-US" sz="1600" dirty="0" smtClean="0"/>
              <a:t>record</a:t>
            </a:r>
            <a:endParaRPr lang="en-US" sz="1600" dirty="0"/>
          </a:p>
        </p:txBody>
      </p:sp>
      <p:sp>
        <p:nvSpPr>
          <p:cNvPr id="5" name="Rectangular Callout 4"/>
          <p:cNvSpPr/>
          <p:nvPr/>
        </p:nvSpPr>
        <p:spPr>
          <a:xfrm>
            <a:off x="914400" y="3733800"/>
            <a:ext cx="3276600" cy="1045788"/>
          </a:xfrm>
          <a:prstGeom prst="wedgeRectCallout">
            <a:avLst>
              <a:gd name="adj1" fmla="val 82013"/>
              <a:gd name="adj2" fmla="val 40120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Select if filter was changed or not at the time the sample was taken</a:t>
            </a:r>
            <a:endParaRPr lang="en-US" sz="1600" dirty="0"/>
          </a:p>
        </p:txBody>
      </p:sp>
      <p:sp>
        <p:nvSpPr>
          <p:cNvPr id="6" name="Rectangular Callout 5"/>
          <p:cNvSpPr/>
          <p:nvPr/>
        </p:nvSpPr>
        <p:spPr>
          <a:xfrm>
            <a:off x="457200" y="2286000"/>
            <a:ext cx="3276600" cy="1045788"/>
          </a:xfrm>
          <a:prstGeom prst="wedgeRectCallout">
            <a:avLst>
              <a:gd name="adj1" fmla="val 138713"/>
              <a:gd name="adj2" fmla="val 51223"/>
            </a:avLst>
          </a:prstGeom>
          <a:ln w="12700" cmpd="sng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91440" bIns="91440" rtlCol="0" anchor="ctr"/>
          <a:lstStyle/>
          <a:p>
            <a:r>
              <a:rPr lang="en-US" sz="1600" dirty="0" smtClean="0"/>
              <a:t>Provide additional information about the sample in the </a:t>
            </a:r>
            <a:r>
              <a:rPr lang="en-US" sz="1600" b="1" dirty="0" smtClean="0"/>
              <a:t>“Comments” </a:t>
            </a:r>
            <a:r>
              <a:rPr lang="en-US" sz="1600" dirty="0" smtClean="0"/>
              <a:t>box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7848600" y="28956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3124200"/>
            <a:ext cx="3048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4572000"/>
            <a:ext cx="990599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P powerpoint 1">
      <a:dk1>
        <a:srgbClr val="4B4B4B"/>
      </a:dk1>
      <a:lt1>
        <a:sysClr val="window" lastClr="FFFFFF"/>
      </a:lt1>
      <a:dk2>
        <a:srgbClr val="A7A7A7"/>
      </a:dk2>
      <a:lt2>
        <a:srgbClr val="F1F1F1"/>
      </a:lt2>
      <a:accent1>
        <a:srgbClr val="126E2A"/>
      </a:accent1>
      <a:accent2>
        <a:srgbClr val="EE0D16"/>
      </a:accent2>
      <a:accent3>
        <a:srgbClr val="0049EE"/>
      </a:accent3>
      <a:accent4>
        <a:srgbClr val="8064A2"/>
      </a:accent4>
      <a:accent5>
        <a:srgbClr val="4BACC6"/>
      </a:accent5>
      <a:accent6>
        <a:srgbClr val="F79646"/>
      </a:accent6>
      <a:hlink>
        <a:srgbClr val="0C5C1E"/>
      </a:hlink>
      <a:folHlink>
        <a:srgbClr val="0A47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 cmpd="sng"/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lIns="182880" tIns="91440" rIns="91440" bIns="91440" rtlCol="0" anchor="ctr"/>
      <a:lstStyle>
        <a:defPPr>
          <a:defRPr sz="1600" dirty="0">
            <a:latin typeface="Arial"/>
            <a:cs typeface="Arial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8100" cmpd="sng">
          <a:solidFill>
            <a:schemeClr val="tx1">
              <a:lumMod val="50000"/>
            </a:schemeClr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6386</TotalTime>
  <Words>513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Labcheck Next Generation  Quick Start Guide</vt:lpstr>
      <vt:lpstr>What are P-labels?</vt:lpstr>
      <vt:lpstr>Labels Tab</vt:lpstr>
      <vt:lpstr>Selecting Labels to Print: Option #1 Equipment Tree</vt:lpstr>
      <vt:lpstr>Selecting Labels to Print: Option #2 Equipment Search</vt:lpstr>
      <vt:lpstr>Label Wizard</vt:lpstr>
      <vt:lpstr>Unit / Lube Age &amp; Service Selection</vt:lpstr>
      <vt:lpstr>Inputting Oil Type</vt:lpstr>
      <vt:lpstr>Additional Sample Information</vt:lpstr>
      <vt:lpstr>Inputting Barcode Tracking Number</vt:lpstr>
      <vt:lpstr>E-Label Confirmation</vt:lpstr>
      <vt:lpstr>Submission Confirmation</vt:lpstr>
      <vt:lpstr>Submission Confirmation</vt:lpstr>
      <vt:lpstr>Affix Label to Bottle and Ship to the Lab</vt:lpstr>
      <vt:lpstr>Questions? Contact us! 866-522-2432 LabcheckSupport@AnalystsInc.com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Labcheck Next Generation  Quick Start Guide</dc:title>
  <dc:creator>Cary Forgeronq</dc:creator>
  <cp:lastModifiedBy>Mary Geraci</cp:lastModifiedBy>
  <cp:revision>488</cp:revision>
  <dcterms:created xsi:type="dcterms:W3CDTF">2012-06-18T12:54:19Z</dcterms:created>
  <dcterms:modified xsi:type="dcterms:W3CDTF">2014-07-18T18:49:25Z</dcterms:modified>
</cp:coreProperties>
</file>