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7" r:id="rId3"/>
    <p:sldId id="263" r:id="rId4"/>
    <p:sldId id="258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1125" dist="12700" dir="5400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447800"/>
            <a:ext cx="9144000" cy="3048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62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8/30/2013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7" name="Picture 6" descr="Labcheck Logo_Dec 20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2479765" cy="76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9549C-A344-4AC9-A562-6672D57271FF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8F13B-61D2-4A97-98C0-28F2D5DB6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1AA08-DD62-48BA-9F38-F8AD53F52E1B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F03E2-FF18-4753-89D3-672155CAD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67163-5465-4D42-BE2D-88FE407BEAC7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F7338-1314-4A1A-B1EB-18432F465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BD989-1B87-4175-96E2-9D0C12670121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9F157-2084-4433-B17B-28B865707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1125" dist="12700" dir="5400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D5921"/>
              </a:gs>
              <a:gs pos="28000">
                <a:schemeClr val="accent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56" y="148453"/>
            <a:ext cx="8077200" cy="381000"/>
          </a:xfrm>
        </p:spPr>
        <p:txBody>
          <a:bodyPr anchor="b">
            <a:noAutofit/>
          </a:bodyPr>
          <a:lstStyle>
            <a:lvl1pPr algn="l"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8/30/2013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8/30/2013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146"/>
            <a:ext cx="82296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000"/>
              </a:spcAft>
              <a:defRPr sz="2800">
                <a:latin typeface="Arial"/>
                <a:cs typeface="Arial"/>
              </a:defRPr>
            </a:lvl1pPr>
            <a:lvl2pPr>
              <a:spcAft>
                <a:spcPts val="2000"/>
              </a:spcAft>
              <a:defRPr sz="2400">
                <a:latin typeface="Arial"/>
                <a:cs typeface="Arial"/>
              </a:defRPr>
            </a:lvl2pPr>
            <a:lvl3pPr>
              <a:spcAft>
                <a:spcPts val="2000"/>
              </a:spcAft>
              <a:defRPr sz="2200">
                <a:latin typeface="Arial"/>
                <a:cs typeface="Arial"/>
              </a:defRPr>
            </a:lvl3pPr>
            <a:lvl4pPr>
              <a:spcAft>
                <a:spcPts val="2000"/>
              </a:spcAft>
              <a:defRPr>
                <a:latin typeface="Arial"/>
                <a:cs typeface="Arial"/>
              </a:defRPr>
            </a:lvl4pPr>
            <a:lvl5pPr>
              <a:spcAft>
                <a:spcPts val="2000"/>
              </a:spcAft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g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38922"/>
            <a:ext cx="7772400" cy="2428024"/>
          </a:xfrm>
        </p:spPr>
        <p:txBody>
          <a:bodyPr anchor="t"/>
          <a:lstStyle>
            <a:lvl1pPr algn="l">
              <a:lnSpc>
                <a:spcPts val="6000"/>
              </a:lnSpc>
              <a:defRPr sz="60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88E29-DE1F-4605-BB81-15A1D32260C4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B0D0-12BA-4EFF-BAC1-FA38513E9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EF12F-7C0A-4AE9-AFFC-AD576AF1068F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30CAC-DA97-4F6B-A31E-6DA4249BF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8A7BF-45AE-45F0-87AA-EE839E7A60D6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87A84-184A-42E3-A30E-0A890B020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EB95B-DB6B-4321-B3C7-648177AACF90}" type="datetime1">
              <a:rPr lang="en-US"/>
              <a:pPr/>
              <a:t>8/30/2013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E1B1B-DF62-4BE7-BDA9-8269AFEC3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7A44-C0E7-430E-A5CD-C26C0BB133AC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8/30/2013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B357-62A4-4FCD-AE18-30A2BB1574D0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4B4B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5F5EC21-DEA7-4D49-9FF8-7FDF64231925}" type="datetime1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8/30/2013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4350549-AA23-4724-B503-24634B9A7C9E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pic>
        <p:nvPicPr>
          <p:cNvPr id="7" name="Picture 6" descr="CastrolConf_Theme_2111_v23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abcheck Logo_Dec 20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7512" y="5991225"/>
            <a:ext cx="2376488" cy="7302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0" dirty="0" smtClean="0"/>
              <a:t>Labcheck Next Generation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Quick Start Guide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en-US" sz="2300" b="1" dirty="0" smtClean="0">
                <a:solidFill>
                  <a:srgbClr val="008000"/>
                </a:solidFill>
              </a:rPr>
              <a:t>System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Navigating the </a:t>
            </a:r>
            <a:r>
              <a:rPr lang="en-US" sz="2300" dirty="0" err="1" smtClean="0"/>
              <a:t>Labcheck</a:t>
            </a:r>
            <a:r>
              <a:rPr lang="en-US" sz="2300" dirty="0" smtClean="0"/>
              <a:t> App</a:t>
            </a:r>
            <a:endParaRPr lang="en-US" sz="2300" dirty="0"/>
          </a:p>
        </p:txBody>
      </p:sp>
      <p:sp>
        <p:nvSpPr>
          <p:cNvPr id="7" name="Oval 6"/>
          <p:cNvSpPr/>
          <p:nvPr/>
        </p:nvSpPr>
        <p:spPr>
          <a:xfrm>
            <a:off x="8610600" y="914400"/>
            <a:ext cx="374176" cy="307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1371600"/>
            <a:ext cx="6986802" cy="477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133600"/>
            <a:ext cx="8849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Help Button “?”: Provides Reference Guide for Each Page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Tabs: Allow for Quick Navigation of the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Labcheck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App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Home: Overview Page, Widgets, Alerts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Samples: Sample Inbox, Sample Search, Sample History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Equipment: Equipment Review, Label Generation, Graphing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Labels: Print Labels, Label History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Reports: Management Reports, Distributions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Preferences: E-Mail Notification, Filters, My Tests, Alarm Limits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Tabs to Navigate</a:t>
            </a:r>
            <a:endParaRPr lang="en-US" dirty="0"/>
          </a:p>
        </p:txBody>
      </p:sp>
      <p:pic>
        <p:nvPicPr>
          <p:cNvPr id="3" name="Picture 2" descr="C:\Users\LOAMS Support\Desktop\LCNG QS Screenshots\home 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" y="613317"/>
            <a:ext cx="9144000" cy="6238985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85800" y="1270819"/>
            <a:ext cx="7629832" cy="33628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4953000"/>
            <a:ext cx="5867400" cy="762000"/>
          </a:xfrm>
          <a:prstGeom prst="rect">
            <a:avLst/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i="1" dirty="0" smtClean="0">
                <a:cs typeface="Arial"/>
              </a:rPr>
              <a:t>Note: Do not use your web browser's </a:t>
            </a:r>
            <a:r>
              <a:rPr lang="en-US" sz="1600" b="1" i="1" dirty="0" smtClean="0">
                <a:cs typeface="Arial"/>
              </a:rPr>
              <a:t>“back” </a:t>
            </a:r>
            <a:r>
              <a:rPr lang="en-US" sz="1600" i="1" dirty="0" smtClean="0">
                <a:cs typeface="Arial"/>
              </a:rPr>
              <a:t>button to navigate. Doing so will take you out of the Labcheck website</a:t>
            </a:r>
            <a:r>
              <a:rPr lang="en-US" sz="1600" dirty="0" smtClean="0">
                <a:cs typeface="Arial"/>
              </a:rPr>
              <a:t>.</a:t>
            </a:r>
            <a:endParaRPr lang="en-US" sz="1600" dirty="0">
              <a:cs typeface="Arial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90600" y="2819400"/>
            <a:ext cx="2069691" cy="592393"/>
          </a:xfrm>
          <a:prstGeom prst="wedgeRectCallout">
            <a:avLst>
              <a:gd name="adj1" fmla="val -17026"/>
              <a:gd name="adj2" fmla="val -27176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91440" bIns="91440" rtlCol="0" anchor="ctr" anchorCtr="0"/>
          <a:lstStyle/>
          <a:p>
            <a:r>
              <a:rPr lang="en-US" sz="1600" dirty="0" smtClean="0"/>
              <a:t>Your current tab is highlighted</a:t>
            </a:r>
            <a:endParaRPr lang="en-US" sz="1600" dirty="0"/>
          </a:p>
        </p:txBody>
      </p:sp>
      <p:sp>
        <p:nvSpPr>
          <p:cNvPr id="16" name="Rectangular Callout 15"/>
          <p:cNvSpPr/>
          <p:nvPr/>
        </p:nvSpPr>
        <p:spPr>
          <a:xfrm>
            <a:off x="4038600" y="1905000"/>
            <a:ext cx="3200400" cy="838200"/>
          </a:xfrm>
          <a:prstGeom prst="wedgeRectCallout">
            <a:avLst>
              <a:gd name="adj1" fmla="val -75732"/>
              <a:gd name="adj2" fmla="val -95513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91440" bIns="91440" rtlCol="0" anchor="ctr" anchorCtr="0"/>
          <a:lstStyle/>
          <a:p>
            <a:r>
              <a:rPr lang="en-US" sz="1600" dirty="0" smtClean="0"/>
              <a:t>Use </a:t>
            </a:r>
            <a:r>
              <a:rPr lang="en-US" sz="1600" b="1" dirty="0" smtClean="0"/>
              <a:t>“Samples” </a:t>
            </a:r>
            <a:r>
              <a:rPr lang="en-US" sz="1600" dirty="0" smtClean="0"/>
              <a:t>and </a:t>
            </a:r>
            <a:r>
              <a:rPr lang="en-US" sz="1600" b="1" dirty="0" smtClean="0"/>
              <a:t>“Equipment” </a:t>
            </a:r>
            <a:r>
              <a:rPr lang="en-US" sz="1600" dirty="0" smtClean="0"/>
              <a:t>tabs to locate &amp; view </a:t>
            </a:r>
            <a:r>
              <a:rPr lang="en-US" sz="1600" dirty="0" smtClean="0"/>
              <a:t>reports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Button</a:t>
            </a:r>
            <a:endParaRPr lang="en-US" dirty="0"/>
          </a:p>
        </p:txBody>
      </p:sp>
      <p:pic>
        <p:nvPicPr>
          <p:cNvPr id="2051" name="Picture 3" descr="C:\Users\LOAMS Support\Desktop\LCNG QS Screenshots\equipment help butto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1" y="555061"/>
            <a:ext cx="9144000" cy="6283135"/>
          </a:xfrm>
          <a:prstGeom prst="rect">
            <a:avLst/>
          </a:prstGeom>
          <a:noFill/>
        </p:spPr>
      </p:pic>
      <p:sp>
        <p:nvSpPr>
          <p:cNvPr id="10" name="Rectangular Callout 9"/>
          <p:cNvSpPr/>
          <p:nvPr/>
        </p:nvSpPr>
        <p:spPr>
          <a:xfrm>
            <a:off x="5029200" y="2362200"/>
            <a:ext cx="2895600" cy="1143000"/>
          </a:xfrm>
          <a:prstGeom prst="wedgeRectCallout">
            <a:avLst>
              <a:gd name="adj1" fmla="val 76841"/>
              <a:gd name="adj2" fmla="val -17005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91440" bIns="91440" rtlCol="0" anchor="ctr" anchorCtr="0"/>
          <a:lstStyle/>
          <a:p>
            <a:r>
              <a:rPr lang="en-US" sz="1600" dirty="0" smtClean="0"/>
              <a:t>Click the </a:t>
            </a:r>
            <a:r>
              <a:rPr lang="en-US" sz="1600" b="1" dirty="0" smtClean="0"/>
              <a:t>“Help” </a:t>
            </a:r>
            <a:r>
              <a:rPr lang="en-US" sz="1600" dirty="0" smtClean="0"/>
              <a:t>Button to open a window explaining the tab you are currently viewing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8610600" y="762000"/>
            <a:ext cx="304800" cy="31662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Reports: Samples Tab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609600" y="3124200"/>
            <a:ext cx="3896833" cy="834656"/>
          </a:xfrm>
          <a:prstGeom prst="wedgeRectCallout">
            <a:avLst>
              <a:gd name="adj1" fmla="val -53949"/>
              <a:gd name="adj2" fmla="val -18000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91440" bIns="91440" rtlCol="0" anchor="ctr" anchorCtr="0"/>
          <a:lstStyle/>
          <a:p>
            <a:r>
              <a:rPr lang="en-US" sz="1600" dirty="0" smtClean="0"/>
              <a:t>New Samples will appear in your “</a:t>
            </a:r>
            <a:r>
              <a:rPr lang="en-US" sz="1600" b="1" dirty="0" smtClean="0"/>
              <a:t>Inbox</a:t>
            </a:r>
            <a:r>
              <a:rPr lang="en-US" sz="1600" dirty="0" smtClean="0"/>
              <a:t>” Click anywhere on the sample to view the report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81200" y="5257800"/>
            <a:ext cx="5867400" cy="762000"/>
          </a:xfrm>
          <a:prstGeom prst="rect">
            <a:avLst/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i="1" dirty="0" smtClean="0">
                <a:cs typeface="Arial"/>
              </a:rPr>
              <a:t>Note: For more detailed instructions refer to the </a:t>
            </a:r>
            <a:r>
              <a:rPr lang="en-US" sz="1600" b="1" i="1" dirty="0" smtClean="0">
                <a:cs typeface="Arial"/>
              </a:rPr>
              <a:t>Simple Sample Search</a:t>
            </a:r>
            <a:r>
              <a:rPr lang="en-US" sz="1600" i="1" dirty="0" smtClean="0">
                <a:cs typeface="Arial"/>
              </a:rPr>
              <a:t> &amp; </a:t>
            </a:r>
            <a:r>
              <a:rPr lang="en-US" sz="1600" b="1" i="1" dirty="0" smtClean="0">
                <a:cs typeface="Arial"/>
              </a:rPr>
              <a:t>Advanced Sample Search </a:t>
            </a:r>
            <a:r>
              <a:rPr lang="en-US" sz="1600" i="1" dirty="0" smtClean="0">
                <a:cs typeface="Arial"/>
              </a:rPr>
              <a:t>Quick Start Guides</a:t>
            </a:r>
            <a:endParaRPr lang="en-US" sz="1600" i="1" dirty="0"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Links to Navigate (Samples to Equipment)</a:t>
            </a:r>
            <a:endParaRPr lang="en-US" dirty="0"/>
          </a:p>
        </p:txBody>
      </p:sp>
      <p:pic>
        <p:nvPicPr>
          <p:cNvPr id="3074" name="Picture 2" descr="C:\Users\LOAMS Support\Desktop\LCNG QS Screenshots\sample details lc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3648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03123" y="3092245"/>
            <a:ext cx="13716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72465" y="3072581"/>
            <a:ext cx="1143000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664110" y="4269658"/>
            <a:ext cx="3136490" cy="1064342"/>
          </a:xfrm>
          <a:prstGeom prst="wedgeRectCallout">
            <a:avLst>
              <a:gd name="adj1" fmla="val -45717"/>
              <a:gd name="adj2" fmla="val -11298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91440" bIns="91440" rtlCol="0" anchor="ctr" anchorCtr="0"/>
          <a:lstStyle/>
          <a:p>
            <a:r>
              <a:rPr lang="en-US" sz="1600" dirty="0" smtClean="0"/>
              <a:t>Click the links for Unit ID, Component or Worksite, to go directly to that information on the Equipment Tab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Reports: The Equipment Tab</a:t>
            </a:r>
            <a:endParaRPr lang="en-US" dirty="0"/>
          </a:p>
        </p:txBody>
      </p:sp>
      <p:pic>
        <p:nvPicPr>
          <p:cNvPr id="4098" name="Picture 2" descr="C:\Users\LOAMS Support\Desktop\LCNG QS Screenshots\labcheck equipment l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468"/>
            <a:ext cx="9144000" cy="6217414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371385" y="3791415"/>
            <a:ext cx="5410200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981200" y="4495800"/>
            <a:ext cx="4648200" cy="914400"/>
          </a:xfrm>
          <a:prstGeom prst="wedgeRectCallout">
            <a:avLst>
              <a:gd name="adj1" fmla="val -53949"/>
              <a:gd name="adj2" fmla="val -116564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91440" bIns="91440" rtlCol="0" anchor="ctr" anchorCtr="0"/>
          <a:lstStyle/>
          <a:p>
            <a:r>
              <a:rPr lang="en-US" sz="1600" dirty="0" smtClean="0"/>
              <a:t>Highlighting the component opens your Sample History on the right. Under “</a:t>
            </a:r>
            <a:r>
              <a:rPr lang="en-US" sz="1600" b="1" dirty="0" smtClean="0"/>
              <a:t>Sample History</a:t>
            </a:r>
            <a:r>
              <a:rPr lang="en-US" sz="1600" dirty="0" smtClean="0"/>
              <a:t>” click anywhere on sample to open the report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524000" y="5867400"/>
            <a:ext cx="5867400" cy="762000"/>
          </a:xfrm>
          <a:prstGeom prst="rect">
            <a:avLst/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i="1" dirty="0" smtClean="0">
                <a:cs typeface="Arial"/>
              </a:rPr>
              <a:t>Note: For more detailed instructions refer to the Equipment Management Quick Start Guide</a:t>
            </a:r>
            <a:endParaRPr lang="en-US" sz="1600" i="1" dirty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P powerpoint 1">
      <a:dk1>
        <a:srgbClr val="4B4B4B"/>
      </a:dk1>
      <a:lt1>
        <a:sysClr val="window" lastClr="FFFFFF"/>
      </a:lt1>
      <a:dk2>
        <a:srgbClr val="A7A7A7"/>
      </a:dk2>
      <a:lt2>
        <a:srgbClr val="F1F1F1"/>
      </a:lt2>
      <a:accent1>
        <a:srgbClr val="126E2A"/>
      </a:accent1>
      <a:accent2>
        <a:srgbClr val="EE0D16"/>
      </a:accent2>
      <a:accent3>
        <a:srgbClr val="0049EE"/>
      </a:accent3>
      <a:accent4>
        <a:srgbClr val="8064A2"/>
      </a:accent4>
      <a:accent5>
        <a:srgbClr val="4BACC6"/>
      </a:accent5>
      <a:accent6>
        <a:srgbClr val="F79646"/>
      </a:accent6>
      <a:hlink>
        <a:srgbClr val="0C5C1E"/>
      </a:hlink>
      <a:folHlink>
        <a:srgbClr val="0A47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/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lIns="182880" tIns="91440" rIns="91440" bIns="91440" rtlCol="0" anchor="ctr"/>
      <a:lstStyle>
        <a:defPPr>
          <a:defRPr sz="1600" dirty="0">
            <a:latin typeface="Arial"/>
            <a:cs typeface="Arial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Labcheck Next Generation  Quick Start Guide</vt:lpstr>
      <vt:lpstr>Navigating the Labcheck App</vt:lpstr>
      <vt:lpstr>Using Tabs to Navigate</vt:lpstr>
      <vt:lpstr>Help Button</vt:lpstr>
      <vt:lpstr>Viewing Reports: Samples Tab</vt:lpstr>
      <vt:lpstr>Using Links to Navigate (Samples to Equipment)</vt:lpstr>
      <vt:lpstr>Viewing Reports: The Equipment Tab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Labcheck Next Generation  Quick Start Guide</dc:title>
  <dc:creator>Mary Geraci</dc:creator>
  <cp:lastModifiedBy>Mary Geraci</cp:lastModifiedBy>
  <cp:revision>10</cp:revision>
  <dcterms:created xsi:type="dcterms:W3CDTF">2013-05-15T18:55:09Z</dcterms:created>
  <dcterms:modified xsi:type="dcterms:W3CDTF">2013-08-30T13:48:17Z</dcterms:modified>
</cp:coreProperties>
</file>