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5" r:id="rId3"/>
    <p:sldId id="266" r:id="rId4"/>
    <p:sldId id="267" r:id="rId5"/>
    <p:sldId id="268" r:id="rId6"/>
    <p:sldId id="26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895600"/>
            <a:ext cx="5839519" cy="106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1" y="3937458"/>
            <a:ext cx="4800600" cy="1929942"/>
          </a:xfrm>
        </p:spPr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Advanced Sample Searching</a:t>
            </a:r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Searching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04800" y="2590800"/>
            <a:ext cx="13716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05000" y="1295400"/>
            <a:ext cx="11430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1905000"/>
            <a:ext cx="609600" cy="228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4038600" y="2819400"/>
            <a:ext cx="2590800" cy="1295400"/>
          </a:xfrm>
          <a:prstGeom prst="wedgeRectCallout">
            <a:avLst>
              <a:gd name="adj1" fmla="val -125270"/>
              <a:gd name="adj2" fmla="val -68562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 smtClean="0"/>
              <a:t>In </a:t>
            </a:r>
            <a:r>
              <a:rPr lang="en-US" sz="1600" dirty="0"/>
              <a:t>addition to the “</a:t>
            </a:r>
            <a:r>
              <a:rPr lang="en-US" sz="1600" b="1" dirty="0"/>
              <a:t>Inbox</a:t>
            </a:r>
            <a:r>
              <a:rPr lang="en-US" sz="1600" dirty="0"/>
              <a:t>” and “</a:t>
            </a:r>
            <a:r>
              <a:rPr lang="en-US" sz="1600" b="1" dirty="0" smtClean="0"/>
              <a:t>Search</a:t>
            </a:r>
            <a:r>
              <a:rPr lang="en-US" sz="1600" dirty="0" smtClean="0"/>
              <a:t>” functions, Advanced Search is available</a:t>
            </a:r>
            <a:endParaRPr lang="en-US" sz="1600" dirty="0"/>
          </a:p>
        </p:txBody>
      </p:sp>
      <p:sp>
        <p:nvSpPr>
          <p:cNvPr id="9" name="Rectangular Callout 8"/>
          <p:cNvSpPr/>
          <p:nvPr/>
        </p:nvSpPr>
        <p:spPr>
          <a:xfrm>
            <a:off x="762000" y="4267200"/>
            <a:ext cx="3241964" cy="1600200"/>
          </a:xfrm>
          <a:prstGeom prst="wedgeRectCallout">
            <a:avLst>
              <a:gd name="adj1" fmla="val -37559"/>
              <a:gd name="adj2" fmla="val -118028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endParaRPr lang="en-US" sz="1600" dirty="0" smtClean="0">
              <a:solidFill>
                <a:srgbClr val="595959"/>
              </a:solidFill>
            </a:endParaRPr>
          </a:p>
          <a:p>
            <a:r>
              <a:rPr lang="en-US" sz="1600" dirty="0" smtClean="0">
                <a:solidFill>
                  <a:srgbClr val="595959"/>
                </a:solidFill>
              </a:rPr>
              <a:t>The “</a:t>
            </a:r>
            <a:r>
              <a:rPr lang="en-US" sz="1600" b="1" dirty="0" smtClean="0">
                <a:solidFill>
                  <a:srgbClr val="595959"/>
                </a:solidFill>
              </a:rPr>
              <a:t>Advanced Search</a:t>
            </a:r>
            <a:r>
              <a:rPr lang="en-US" sz="1600" dirty="0" smtClean="0">
                <a:solidFill>
                  <a:srgbClr val="595959"/>
                </a:solidFill>
              </a:rPr>
              <a:t>”</a:t>
            </a: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sz="1600" dirty="0" smtClean="0">
                <a:solidFill>
                  <a:srgbClr val="595959"/>
                </a:solidFill>
              </a:rPr>
              <a:t>function </a:t>
            </a:r>
            <a:r>
              <a:rPr lang="en-US" sz="1600" dirty="0">
                <a:solidFill>
                  <a:srgbClr val="595959"/>
                </a:solidFill>
              </a:rPr>
              <a:t>should be used for searches that contain multiple </a:t>
            </a:r>
            <a:r>
              <a:rPr lang="en-US" sz="1600" dirty="0" smtClean="0">
                <a:solidFill>
                  <a:srgbClr val="595959"/>
                </a:solidFill>
              </a:rPr>
              <a:t>conditions, </a:t>
            </a:r>
            <a:r>
              <a:rPr lang="en-US" sz="1600" dirty="0">
                <a:solidFill>
                  <a:srgbClr val="595959"/>
                </a:solidFill>
              </a:rPr>
              <a:t>such as component type and oil type, etc.</a:t>
            </a:r>
          </a:p>
          <a:p>
            <a:pPr lvl="0"/>
            <a:endParaRPr lang="en-US" sz="1600" kern="0" dirty="0">
              <a:solidFill>
                <a:srgbClr val="4B4B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Search Criteria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609600"/>
            <a:ext cx="91154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4953000" y="3276600"/>
            <a:ext cx="23622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05200" y="3886200"/>
            <a:ext cx="1828800" cy="457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43000" y="3276600"/>
            <a:ext cx="914400" cy="228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5181600" y="4800600"/>
            <a:ext cx="2743200" cy="457200"/>
          </a:xfrm>
          <a:prstGeom prst="wedgeRectCallout">
            <a:avLst>
              <a:gd name="adj1" fmla="val -47809"/>
              <a:gd name="adj2" fmla="val -174031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Filter </a:t>
            </a:r>
            <a:r>
              <a:rPr lang="en-US" sz="1600" dirty="0"/>
              <a:t>by sample “Severity</a:t>
            </a:r>
            <a:r>
              <a:rPr lang="en-US" sz="1600" dirty="0" smtClean="0"/>
              <a:t>”</a:t>
            </a:r>
            <a:endParaRPr lang="en-US" sz="1600" dirty="0"/>
          </a:p>
        </p:txBody>
      </p:sp>
      <p:sp>
        <p:nvSpPr>
          <p:cNvPr id="10" name="Rectangular Callout 9"/>
          <p:cNvSpPr/>
          <p:nvPr/>
        </p:nvSpPr>
        <p:spPr>
          <a:xfrm>
            <a:off x="1219200" y="3505201"/>
            <a:ext cx="4114800" cy="2286000"/>
          </a:xfrm>
          <a:custGeom>
            <a:avLst/>
            <a:gdLst>
              <a:gd name="connsiteX0" fmla="*/ 0 w 2819400"/>
              <a:gd name="connsiteY0" fmla="*/ 0 h 1066800"/>
              <a:gd name="connsiteX1" fmla="*/ 469900 w 2819400"/>
              <a:gd name="connsiteY1" fmla="*/ 0 h 1066800"/>
              <a:gd name="connsiteX2" fmla="*/ 500472 w 2819400"/>
              <a:gd name="connsiteY2" fmla="*/ -750387 h 1066800"/>
              <a:gd name="connsiteX3" fmla="*/ 1174750 w 2819400"/>
              <a:gd name="connsiteY3" fmla="*/ 0 h 1066800"/>
              <a:gd name="connsiteX4" fmla="*/ 2819400 w 2819400"/>
              <a:gd name="connsiteY4" fmla="*/ 0 h 1066800"/>
              <a:gd name="connsiteX5" fmla="*/ 2819400 w 2819400"/>
              <a:gd name="connsiteY5" fmla="*/ 177800 h 1066800"/>
              <a:gd name="connsiteX6" fmla="*/ 2819400 w 2819400"/>
              <a:gd name="connsiteY6" fmla="*/ 177800 h 1066800"/>
              <a:gd name="connsiteX7" fmla="*/ 2819400 w 2819400"/>
              <a:gd name="connsiteY7" fmla="*/ 444500 h 1066800"/>
              <a:gd name="connsiteX8" fmla="*/ 2819400 w 2819400"/>
              <a:gd name="connsiteY8" fmla="*/ 1066800 h 1066800"/>
              <a:gd name="connsiteX9" fmla="*/ 1174750 w 2819400"/>
              <a:gd name="connsiteY9" fmla="*/ 1066800 h 1066800"/>
              <a:gd name="connsiteX10" fmla="*/ 469900 w 2819400"/>
              <a:gd name="connsiteY10" fmla="*/ 1066800 h 1066800"/>
              <a:gd name="connsiteX11" fmla="*/ 469900 w 2819400"/>
              <a:gd name="connsiteY11" fmla="*/ 1066800 h 1066800"/>
              <a:gd name="connsiteX12" fmla="*/ 0 w 2819400"/>
              <a:gd name="connsiteY12" fmla="*/ 1066800 h 1066800"/>
              <a:gd name="connsiteX13" fmla="*/ 0 w 2819400"/>
              <a:gd name="connsiteY13" fmla="*/ 444500 h 1066800"/>
              <a:gd name="connsiteX14" fmla="*/ 0 w 2819400"/>
              <a:gd name="connsiteY14" fmla="*/ 177800 h 1066800"/>
              <a:gd name="connsiteX15" fmla="*/ 0 w 2819400"/>
              <a:gd name="connsiteY15" fmla="*/ 177800 h 1066800"/>
              <a:gd name="connsiteX16" fmla="*/ 0 w 2819400"/>
              <a:gd name="connsiteY16" fmla="*/ 0 h 1066800"/>
              <a:gd name="connsiteX0" fmla="*/ 0 w 2821419"/>
              <a:gd name="connsiteY0" fmla="*/ 750387 h 1817187"/>
              <a:gd name="connsiteX1" fmla="*/ 469900 w 2821419"/>
              <a:gd name="connsiteY1" fmla="*/ 750387 h 1817187"/>
              <a:gd name="connsiteX2" fmla="*/ 500472 w 2821419"/>
              <a:gd name="connsiteY2" fmla="*/ 0 h 1817187"/>
              <a:gd name="connsiteX3" fmla="*/ 1174750 w 2821419"/>
              <a:gd name="connsiteY3" fmla="*/ 750387 h 1817187"/>
              <a:gd name="connsiteX4" fmla="*/ 2819400 w 2821419"/>
              <a:gd name="connsiteY4" fmla="*/ 750387 h 1817187"/>
              <a:gd name="connsiteX5" fmla="*/ 2819400 w 2821419"/>
              <a:gd name="connsiteY5" fmla="*/ 928187 h 1817187"/>
              <a:gd name="connsiteX6" fmla="*/ 2819400 w 2821419"/>
              <a:gd name="connsiteY6" fmla="*/ 928187 h 1817187"/>
              <a:gd name="connsiteX7" fmla="*/ 2821419 w 2821419"/>
              <a:gd name="connsiteY7" fmla="*/ 1071046 h 1817187"/>
              <a:gd name="connsiteX8" fmla="*/ 2819400 w 2821419"/>
              <a:gd name="connsiteY8" fmla="*/ 1194887 h 1817187"/>
              <a:gd name="connsiteX9" fmla="*/ 2819400 w 2821419"/>
              <a:gd name="connsiteY9" fmla="*/ 1817187 h 1817187"/>
              <a:gd name="connsiteX10" fmla="*/ 1174750 w 2821419"/>
              <a:gd name="connsiteY10" fmla="*/ 1817187 h 1817187"/>
              <a:gd name="connsiteX11" fmla="*/ 469900 w 2821419"/>
              <a:gd name="connsiteY11" fmla="*/ 1817187 h 1817187"/>
              <a:gd name="connsiteX12" fmla="*/ 469900 w 2821419"/>
              <a:gd name="connsiteY12" fmla="*/ 1817187 h 1817187"/>
              <a:gd name="connsiteX13" fmla="*/ 0 w 2821419"/>
              <a:gd name="connsiteY13" fmla="*/ 1817187 h 1817187"/>
              <a:gd name="connsiteX14" fmla="*/ 0 w 2821419"/>
              <a:gd name="connsiteY14" fmla="*/ 1194887 h 1817187"/>
              <a:gd name="connsiteX15" fmla="*/ 0 w 2821419"/>
              <a:gd name="connsiteY15" fmla="*/ 928187 h 1817187"/>
              <a:gd name="connsiteX16" fmla="*/ 0 w 2821419"/>
              <a:gd name="connsiteY16" fmla="*/ 928187 h 1817187"/>
              <a:gd name="connsiteX17" fmla="*/ 0 w 2821419"/>
              <a:gd name="connsiteY17" fmla="*/ 750387 h 1817187"/>
              <a:gd name="connsiteX0" fmla="*/ 0 w 3926023"/>
              <a:gd name="connsiteY0" fmla="*/ 750387 h 1817187"/>
              <a:gd name="connsiteX1" fmla="*/ 469900 w 3926023"/>
              <a:gd name="connsiteY1" fmla="*/ 750387 h 1817187"/>
              <a:gd name="connsiteX2" fmla="*/ 500472 w 3926023"/>
              <a:gd name="connsiteY2" fmla="*/ 0 h 1817187"/>
              <a:gd name="connsiteX3" fmla="*/ 1174750 w 3926023"/>
              <a:gd name="connsiteY3" fmla="*/ 750387 h 1817187"/>
              <a:gd name="connsiteX4" fmla="*/ 2819400 w 3926023"/>
              <a:gd name="connsiteY4" fmla="*/ 750387 h 1817187"/>
              <a:gd name="connsiteX5" fmla="*/ 2819400 w 3926023"/>
              <a:gd name="connsiteY5" fmla="*/ 928187 h 1817187"/>
              <a:gd name="connsiteX6" fmla="*/ 2819400 w 3926023"/>
              <a:gd name="connsiteY6" fmla="*/ 928187 h 1817187"/>
              <a:gd name="connsiteX7" fmla="*/ 3926023 w 3926023"/>
              <a:gd name="connsiteY7" fmla="*/ 143651 h 1817187"/>
              <a:gd name="connsiteX8" fmla="*/ 2819400 w 3926023"/>
              <a:gd name="connsiteY8" fmla="*/ 1194887 h 1817187"/>
              <a:gd name="connsiteX9" fmla="*/ 2819400 w 3926023"/>
              <a:gd name="connsiteY9" fmla="*/ 1817187 h 1817187"/>
              <a:gd name="connsiteX10" fmla="*/ 1174750 w 3926023"/>
              <a:gd name="connsiteY10" fmla="*/ 1817187 h 1817187"/>
              <a:gd name="connsiteX11" fmla="*/ 469900 w 3926023"/>
              <a:gd name="connsiteY11" fmla="*/ 1817187 h 1817187"/>
              <a:gd name="connsiteX12" fmla="*/ 469900 w 3926023"/>
              <a:gd name="connsiteY12" fmla="*/ 1817187 h 1817187"/>
              <a:gd name="connsiteX13" fmla="*/ 0 w 3926023"/>
              <a:gd name="connsiteY13" fmla="*/ 1817187 h 1817187"/>
              <a:gd name="connsiteX14" fmla="*/ 0 w 3926023"/>
              <a:gd name="connsiteY14" fmla="*/ 1194887 h 1817187"/>
              <a:gd name="connsiteX15" fmla="*/ 0 w 3926023"/>
              <a:gd name="connsiteY15" fmla="*/ 928187 h 1817187"/>
              <a:gd name="connsiteX16" fmla="*/ 0 w 3926023"/>
              <a:gd name="connsiteY16" fmla="*/ 928187 h 1817187"/>
              <a:gd name="connsiteX17" fmla="*/ 0 w 3926023"/>
              <a:gd name="connsiteY17" fmla="*/ 750387 h 1817187"/>
              <a:gd name="connsiteX0" fmla="*/ 0 w 3926023"/>
              <a:gd name="connsiteY0" fmla="*/ 750387 h 1817187"/>
              <a:gd name="connsiteX1" fmla="*/ 469900 w 3926023"/>
              <a:gd name="connsiteY1" fmla="*/ 750387 h 1817187"/>
              <a:gd name="connsiteX2" fmla="*/ 500472 w 3926023"/>
              <a:gd name="connsiteY2" fmla="*/ 0 h 1817187"/>
              <a:gd name="connsiteX3" fmla="*/ 838053 w 3926023"/>
              <a:gd name="connsiteY3" fmla="*/ 750387 h 1817187"/>
              <a:gd name="connsiteX4" fmla="*/ 2819400 w 3926023"/>
              <a:gd name="connsiteY4" fmla="*/ 750387 h 1817187"/>
              <a:gd name="connsiteX5" fmla="*/ 2819400 w 3926023"/>
              <a:gd name="connsiteY5" fmla="*/ 928187 h 1817187"/>
              <a:gd name="connsiteX6" fmla="*/ 2819400 w 3926023"/>
              <a:gd name="connsiteY6" fmla="*/ 928187 h 1817187"/>
              <a:gd name="connsiteX7" fmla="*/ 3926023 w 3926023"/>
              <a:gd name="connsiteY7" fmla="*/ 143651 h 1817187"/>
              <a:gd name="connsiteX8" fmla="*/ 2819400 w 3926023"/>
              <a:gd name="connsiteY8" fmla="*/ 1194887 h 1817187"/>
              <a:gd name="connsiteX9" fmla="*/ 2819400 w 3926023"/>
              <a:gd name="connsiteY9" fmla="*/ 1817187 h 1817187"/>
              <a:gd name="connsiteX10" fmla="*/ 1174750 w 3926023"/>
              <a:gd name="connsiteY10" fmla="*/ 1817187 h 1817187"/>
              <a:gd name="connsiteX11" fmla="*/ 469900 w 3926023"/>
              <a:gd name="connsiteY11" fmla="*/ 1817187 h 1817187"/>
              <a:gd name="connsiteX12" fmla="*/ 469900 w 3926023"/>
              <a:gd name="connsiteY12" fmla="*/ 1817187 h 1817187"/>
              <a:gd name="connsiteX13" fmla="*/ 0 w 3926023"/>
              <a:gd name="connsiteY13" fmla="*/ 1817187 h 1817187"/>
              <a:gd name="connsiteX14" fmla="*/ 0 w 3926023"/>
              <a:gd name="connsiteY14" fmla="*/ 1194887 h 1817187"/>
              <a:gd name="connsiteX15" fmla="*/ 0 w 3926023"/>
              <a:gd name="connsiteY15" fmla="*/ 928187 h 1817187"/>
              <a:gd name="connsiteX16" fmla="*/ 0 w 3926023"/>
              <a:gd name="connsiteY16" fmla="*/ 928187 h 1817187"/>
              <a:gd name="connsiteX17" fmla="*/ 0 w 3926023"/>
              <a:gd name="connsiteY17" fmla="*/ 750387 h 181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26023" h="1817187">
                <a:moveTo>
                  <a:pt x="0" y="750387"/>
                </a:moveTo>
                <a:lnTo>
                  <a:pt x="469900" y="750387"/>
                </a:lnTo>
                <a:lnTo>
                  <a:pt x="500472" y="0"/>
                </a:lnTo>
                <a:lnTo>
                  <a:pt x="838053" y="750387"/>
                </a:lnTo>
                <a:lnTo>
                  <a:pt x="2819400" y="750387"/>
                </a:lnTo>
                <a:lnTo>
                  <a:pt x="2819400" y="928187"/>
                </a:lnTo>
                <a:lnTo>
                  <a:pt x="2819400" y="928187"/>
                </a:lnTo>
                <a:lnTo>
                  <a:pt x="3926023" y="143651"/>
                </a:lnTo>
                <a:lnTo>
                  <a:pt x="2819400" y="1194887"/>
                </a:lnTo>
                <a:lnTo>
                  <a:pt x="2819400" y="1817187"/>
                </a:lnTo>
                <a:lnTo>
                  <a:pt x="1174750" y="1817187"/>
                </a:lnTo>
                <a:lnTo>
                  <a:pt x="469900" y="1817187"/>
                </a:lnTo>
                <a:lnTo>
                  <a:pt x="469900" y="1817187"/>
                </a:lnTo>
                <a:lnTo>
                  <a:pt x="0" y="1817187"/>
                </a:lnTo>
                <a:lnTo>
                  <a:pt x="0" y="1194887"/>
                </a:lnTo>
                <a:lnTo>
                  <a:pt x="0" y="928187"/>
                </a:lnTo>
                <a:lnTo>
                  <a:pt x="0" y="928187"/>
                </a:lnTo>
                <a:lnTo>
                  <a:pt x="0" y="750387"/>
                </a:lnTo>
                <a:close/>
              </a:path>
            </a:pathLst>
          </a:cu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731520" rIns="1280160" bIns="91440" rtlCol="0" anchor="ctr"/>
          <a:lstStyle/>
          <a:p>
            <a:r>
              <a:rPr lang="en-US" sz="1600" dirty="0" smtClean="0">
                <a:solidFill>
                  <a:srgbClr val="595959"/>
                </a:solidFill>
              </a:rPr>
              <a:t>Search “</a:t>
            </a:r>
            <a:r>
              <a:rPr lang="en-US" sz="1600" b="1" dirty="0" smtClean="0">
                <a:solidFill>
                  <a:srgbClr val="595959"/>
                </a:solidFill>
              </a:rPr>
              <a:t>All Samples</a:t>
            </a:r>
            <a:r>
              <a:rPr lang="en-US" sz="1600" dirty="0" smtClean="0">
                <a:solidFill>
                  <a:srgbClr val="595959"/>
                </a:solidFill>
              </a:rPr>
              <a:t>” </a:t>
            </a:r>
            <a:r>
              <a:rPr lang="en-US" sz="1600" dirty="0">
                <a:solidFill>
                  <a:srgbClr val="595959"/>
                </a:solidFill>
              </a:rPr>
              <a:t>or within a defined date </a:t>
            </a:r>
            <a:r>
              <a:rPr lang="en-US" sz="1600" dirty="0" smtClean="0">
                <a:solidFill>
                  <a:srgbClr val="595959"/>
                </a:solidFill>
              </a:rPr>
              <a:t>range</a:t>
            </a:r>
            <a:endParaRPr lang="en-US" sz="16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Search Criteria </a:t>
            </a:r>
            <a:r>
              <a:rPr lang="en-US" i="1" dirty="0" smtClean="0"/>
              <a:t>(Cont.)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154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5715000" y="3429000"/>
            <a:ext cx="2209800" cy="685800"/>
          </a:xfrm>
          <a:prstGeom prst="wedgeRectCallout">
            <a:avLst>
              <a:gd name="adj1" fmla="val 45208"/>
              <a:gd name="adj2" fmla="val 30233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rgbClr val="595959"/>
                </a:solidFill>
              </a:rPr>
              <a:t>Help icons “</a:t>
            </a:r>
            <a:r>
              <a:rPr lang="en-US" sz="1600" b="1" dirty="0" smtClean="0">
                <a:solidFill>
                  <a:srgbClr val="595959"/>
                </a:solidFill>
              </a:rPr>
              <a:t>?</a:t>
            </a:r>
            <a:r>
              <a:rPr lang="en-US" sz="1600" dirty="0" smtClean="0">
                <a:solidFill>
                  <a:srgbClr val="595959"/>
                </a:solidFill>
              </a:rPr>
              <a:t>” give you an example of search criteria</a:t>
            </a:r>
            <a:endParaRPr lang="en-US" sz="1600" dirty="0">
              <a:solidFill>
                <a:srgbClr val="595959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371600" y="2514600"/>
            <a:ext cx="3124200" cy="1066800"/>
          </a:xfrm>
          <a:prstGeom prst="wedgeRectCallout">
            <a:avLst>
              <a:gd name="adj1" fmla="val 2262"/>
              <a:gd name="adj2" fmla="val 138180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rgbClr val="595959"/>
                </a:solidFill>
              </a:rPr>
              <a:t>Add </a:t>
            </a:r>
            <a:r>
              <a:rPr lang="en-US" sz="1600" dirty="0">
                <a:solidFill>
                  <a:srgbClr val="595959"/>
                </a:solidFill>
              </a:rPr>
              <a:t>additional filters by </a:t>
            </a:r>
            <a:r>
              <a:rPr lang="en-US" sz="1600" dirty="0" smtClean="0">
                <a:solidFill>
                  <a:srgbClr val="595959"/>
                </a:solidFill>
              </a:rPr>
              <a:t>“</a:t>
            </a:r>
            <a:r>
              <a:rPr lang="en-US" sz="1600" b="1" dirty="0" smtClean="0">
                <a:solidFill>
                  <a:srgbClr val="595959"/>
                </a:solidFill>
              </a:rPr>
              <a:t>Customer,</a:t>
            </a:r>
            <a:r>
              <a:rPr lang="en-US" sz="1600" dirty="0" smtClean="0">
                <a:solidFill>
                  <a:srgbClr val="595959"/>
                </a:solidFill>
              </a:rPr>
              <a:t>”</a:t>
            </a: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sz="1600" dirty="0">
                <a:solidFill>
                  <a:srgbClr val="595959"/>
                </a:solidFill>
              </a:rPr>
              <a:t>“</a:t>
            </a:r>
            <a:r>
              <a:rPr lang="en-US" sz="1600" b="1" dirty="0" smtClean="0">
                <a:solidFill>
                  <a:srgbClr val="595959"/>
                </a:solidFill>
              </a:rPr>
              <a:t>Component,</a:t>
            </a:r>
            <a:r>
              <a:rPr lang="en-US" sz="1600" dirty="0" smtClean="0">
                <a:solidFill>
                  <a:srgbClr val="595959"/>
                </a:solidFill>
              </a:rPr>
              <a:t>”</a:t>
            </a: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sz="1600" dirty="0" smtClean="0">
                <a:solidFill>
                  <a:srgbClr val="595959"/>
                </a:solidFill>
              </a:rPr>
              <a:t>“</a:t>
            </a:r>
            <a:r>
              <a:rPr lang="en-US" sz="1600" b="1" dirty="0" smtClean="0">
                <a:solidFill>
                  <a:srgbClr val="595959"/>
                </a:solidFill>
              </a:rPr>
              <a:t>Unit</a:t>
            </a:r>
            <a:r>
              <a:rPr lang="en-US" sz="1600" dirty="0" smtClean="0">
                <a:solidFill>
                  <a:srgbClr val="595959"/>
                </a:solidFill>
              </a:rPr>
              <a:t>,” or</a:t>
            </a: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sz="1600" dirty="0">
                <a:solidFill>
                  <a:srgbClr val="595959"/>
                </a:solidFill>
              </a:rPr>
              <a:t>“</a:t>
            </a:r>
            <a:r>
              <a:rPr lang="en-US" sz="1600" b="1" dirty="0" smtClean="0">
                <a:solidFill>
                  <a:srgbClr val="595959"/>
                </a:solidFill>
              </a:rPr>
              <a:t>Sample</a:t>
            </a:r>
            <a:r>
              <a:rPr lang="en-US" sz="1600" dirty="0">
                <a:solidFill>
                  <a:srgbClr val="595959"/>
                </a:solidFill>
              </a:rPr>
              <a:t>”</a:t>
            </a:r>
            <a:r>
              <a:rPr lang="en-US" sz="1600" b="1" dirty="0" smtClean="0">
                <a:solidFill>
                  <a:srgbClr val="595959"/>
                </a:solidFill>
              </a:rPr>
              <a:t> </a:t>
            </a:r>
            <a:r>
              <a:rPr lang="en-US" sz="1600" dirty="0">
                <a:solidFill>
                  <a:srgbClr val="595959"/>
                </a:solidFill>
              </a:rPr>
              <a:t>information</a:t>
            </a:r>
            <a:endParaRPr lang="en-US" sz="1600" kern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Results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971800" y="4419600"/>
            <a:ext cx="3048000" cy="990600"/>
          </a:xfrm>
          <a:prstGeom prst="wedgeRectCallout">
            <a:avLst>
              <a:gd name="adj1" fmla="val -85652"/>
              <a:gd name="adj2" fmla="val 7873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r>
              <a:rPr lang="en-US" sz="1600" dirty="0" smtClean="0">
                <a:solidFill>
                  <a:srgbClr val="595959"/>
                </a:solidFill>
              </a:rPr>
              <a:t>Quickly </a:t>
            </a:r>
            <a:r>
              <a:rPr lang="en-US" sz="1600" dirty="0">
                <a:solidFill>
                  <a:srgbClr val="595959"/>
                </a:solidFill>
              </a:rPr>
              <a:t>review search </a:t>
            </a:r>
            <a:r>
              <a:rPr lang="en-US" sz="1600" dirty="0" smtClean="0">
                <a:solidFill>
                  <a:srgbClr val="595959"/>
                </a:solidFill>
              </a:rPr>
              <a:t>results – click on “</a:t>
            </a:r>
            <a:r>
              <a:rPr lang="en-US" sz="1600" b="1" dirty="0" smtClean="0">
                <a:solidFill>
                  <a:srgbClr val="595959"/>
                </a:solidFill>
              </a:rPr>
              <a:t>Sample Number</a:t>
            </a:r>
            <a:r>
              <a:rPr lang="en-US" sz="1600" dirty="0" smtClean="0">
                <a:solidFill>
                  <a:srgbClr val="595959"/>
                </a:solidFill>
              </a:rPr>
              <a:t>” to </a:t>
            </a:r>
            <a:r>
              <a:rPr lang="en-US" sz="1600" dirty="0">
                <a:solidFill>
                  <a:srgbClr val="595959"/>
                </a:solidFill>
              </a:rPr>
              <a:t>view </a:t>
            </a:r>
            <a:r>
              <a:rPr lang="en-US" sz="1600" dirty="0" smtClean="0">
                <a:solidFill>
                  <a:srgbClr val="595959"/>
                </a:solidFill>
              </a:rPr>
              <a:t>report</a:t>
            </a:r>
            <a:endParaRPr lang="en-US" sz="16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search results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ular Callout 7"/>
          <p:cNvSpPr/>
          <p:nvPr/>
        </p:nvSpPr>
        <p:spPr>
          <a:xfrm>
            <a:off x="2438400" y="3352800"/>
            <a:ext cx="3429000" cy="1143000"/>
          </a:xfrm>
          <a:prstGeom prst="wedgeRectCallout">
            <a:avLst>
              <a:gd name="adj1" fmla="val 13466"/>
              <a:gd name="adj2" fmla="val -10804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b="1" kern="0" dirty="0">
                <a:solidFill>
                  <a:srgbClr val="FF0000"/>
                </a:solidFill>
              </a:rPr>
              <a:t>Step </a:t>
            </a:r>
            <a:r>
              <a:rPr lang="en-US" sz="1600" b="1" kern="0" dirty="0" smtClean="0">
                <a:solidFill>
                  <a:srgbClr val="FF0000"/>
                </a:solidFill>
              </a:rPr>
              <a:t>2:</a:t>
            </a:r>
          </a:p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Click </a:t>
            </a:r>
            <a:r>
              <a:rPr lang="en-US" sz="1600" kern="0" dirty="0" smtClean="0">
                <a:solidFill>
                  <a:srgbClr val="595959"/>
                </a:solidFill>
              </a:rPr>
              <a:t>“</a:t>
            </a:r>
            <a:r>
              <a:rPr lang="en-US" sz="1600" b="1" kern="0" dirty="0" smtClean="0">
                <a:solidFill>
                  <a:srgbClr val="595959"/>
                </a:solidFill>
              </a:rPr>
              <a:t>Download Data</a:t>
            </a:r>
            <a:r>
              <a:rPr lang="en-US" sz="1600" kern="0" dirty="0" smtClean="0">
                <a:solidFill>
                  <a:srgbClr val="595959"/>
                </a:solidFill>
              </a:rPr>
              <a:t>”</a:t>
            </a:r>
            <a:r>
              <a:rPr lang="en-US" sz="1600" b="1" kern="0" dirty="0" smtClean="0">
                <a:solidFill>
                  <a:srgbClr val="595959"/>
                </a:solidFill>
              </a:rPr>
              <a:t> </a:t>
            </a:r>
            <a:r>
              <a:rPr lang="en-US" sz="1600" kern="0" dirty="0">
                <a:solidFill>
                  <a:srgbClr val="595959"/>
                </a:solidFill>
              </a:rPr>
              <a:t>to export into an Excel </a:t>
            </a:r>
            <a:r>
              <a:rPr lang="en-US" sz="1600" kern="0" dirty="0" smtClean="0">
                <a:solidFill>
                  <a:srgbClr val="595959"/>
                </a:solidFill>
              </a:rPr>
              <a:t>format or “</a:t>
            </a:r>
            <a:r>
              <a:rPr lang="en-US" sz="1600" b="1" kern="0" dirty="0" smtClean="0">
                <a:solidFill>
                  <a:srgbClr val="595959"/>
                </a:solidFill>
              </a:rPr>
              <a:t>Batch Report”</a:t>
            </a:r>
            <a:r>
              <a:rPr lang="en-US" sz="1600" kern="0" dirty="0" smtClean="0">
                <a:solidFill>
                  <a:srgbClr val="595959"/>
                </a:solidFill>
              </a:rPr>
              <a:t> for PDF file</a:t>
            </a:r>
            <a:endParaRPr lang="en-US" sz="1600" kern="0" dirty="0">
              <a:solidFill>
                <a:srgbClr val="595959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219200" y="1905000"/>
            <a:ext cx="2286000" cy="990600"/>
          </a:xfrm>
          <a:prstGeom prst="wedgeRectCallout">
            <a:avLst>
              <a:gd name="adj1" fmla="val -83288"/>
              <a:gd name="adj2" fmla="val 104571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Step 1:</a:t>
            </a:r>
            <a:b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lang="en-US" sz="1600" kern="0" dirty="0">
                <a:solidFill>
                  <a:srgbClr val="595959"/>
                </a:solidFill>
              </a:rPr>
              <a:t>Select one or multiple samples to export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Reviewing Reports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12495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762000" y="4343400"/>
            <a:ext cx="2057400" cy="1066800"/>
          </a:xfrm>
          <a:prstGeom prst="wedgeRectCallout">
            <a:avLst>
              <a:gd name="adj1" fmla="val -22972"/>
              <a:gd name="adj2" fmla="val -181311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Users can pull the report up in PDF format or they can e-mail </a:t>
            </a:r>
            <a:r>
              <a:rPr lang="en-US" sz="1600" smtClean="0">
                <a:solidFill>
                  <a:schemeClr val="tx1"/>
                </a:solidFill>
              </a:rPr>
              <a:t>the report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16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181600"/>
            <a:ext cx="4419600" cy="1295400"/>
          </a:xfrm>
          <a:prstGeom prst="wedgeRectCallout">
            <a:avLst>
              <a:gd name="adj1" fmla="val -16382"/>
              <a:gd name="adj2" fmla="val 4759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b="1" kern="0" dirty="0" smtClean="0">
                <a:solidFill>
                  <a:srgbClr val="FF0000"/>
                </a:solidFill>
              </a:rPr>
              <a:t>NOTE:</a:t>
            </a:r>
          </a:p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Oil sample report includes: </a:t>
            </a:r>
            <a:r>
              <a:rPr lang="en-US" sz="1600" kern="0" dirty="0">
                <a:solidFill>
                  <a:srgbClr val="595959"/>
                </a:solidFill>
              </a:rPr>
              <a:t>“</a:t>
            </a:r>
            <a:r>
              <a:rPr lang="en-US" sz="1600" b="1" kern="0" smtClean="0">
                <a:solidFill>
                  <a:srgbClr val="595959"/>
                </a:solidFill>
              </a:rPr>
              <a:t>Unit ID</a:t>
            </a:r>
            <a:r>
              <a:rPr lang="en-US" sz="1600" kern="0">
                <a:solidFill>
                  <a:srgbClr val="595959"/>
                </a:solidFill>
              </a:rPr>
              <a:t>,”</a:t>
            </a:r>
            <a:r>
              <a:rPr lang="en-US" sz="1600" b="1" kern="0" smtClean="0">
                <a:solidFill>
                  <a:srgbClr val="595959"/>
                </a:solidFill>
              </a:rPr>
              <a:t> </a:t>
            </a:r>
            <a:r>
              <a:rPr lang="en-US" sz="1600" kern="0" dirty="0" smtClean="0">
                <a:solidFill>
                  <a:srgbClr val="595959"/>
                </a:solidFill>
              </a:rPr>
              <a:t>“</a:t>
            </a:r>
            <a:r>
              <a:rPr lang="en-US" sz="1600" b="1" kern="0" dirty="0" smtClean="0">
                <a:solidFill>
                  <a:srgbClr val="595959"/>
                </a:solidFill>
              </a:rPr>
              <a:t>Component </a:t>
            </a:r>
            <a:r>
              <a:rPr lang="en-US" sz="1600" b="1" kern="0" dirty="0">
                <a:solidFill>
                  <a:srgbClr val="595959"/>
                </a:solidFill>
              </a:rPr>
              <a:t>Type,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r>
              <a:rPr lang="en-US" sz="1600" kern="0" dirty="0" smtClean="0">
                <a:solidFill>
                  <a:srgbClr val="595959"/>
                </a:solidFill>
              </a:rPr>
              <a:t> “</a:t>
            </a:r>
            <a:r>
              <a:rPr lang="en-US" sz="1600" b="1" kern="0" dirty="0" smtClean="0">
                <a:solidFill>
                  <a:srgbClr val="595959"/>
                </a:solidFill>
              </a:rPr>
              <a:t>Recommendations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r>
              <a:rPr lang="en-US" sz="1600" kern="0" dirty="0" smtClean="0">
                <a:solidFill>
                  <a:srgbClr val="595959"/>
                </a:solidFill>
              </a:rPr>
              <a:t> </a:t>
            </a:r>
            <a:r>
              <a:rPr lang="en-US" sz="1600" kern="0" dirty="0">
                <a:solidFill>
                  <a:srgbClr val="595959"/>
                </a:solidFill>
              </a:rPr>
              <a:t>and “</a:t>
            </a:r>
            <a:r>
              <a:rPr lang="en-US" sz="1600" b="1" kern="0" dirty="0" smtClean="0">
                <a:solidFill>
                  <a:srgbClr val="595959"/>
                </a:solidFill>
              </a:rPr>
              <a:t>Results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endParaRPr lang="en-US" sz="1600" b="1" kern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 cmpd="sng">
          <a:solidFill>
            <a:schemeClr val="tx1">
              <a:lumMod val="50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187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Labcheck Next Generation  Quick Start Guide</vt:lpstr>
      <vt:lpstr>Advanced Searching</vt:lpstr>
      <vt:lpstr>Setting Search Criteria</vt:lpstr>
      <vt:lpstr>Setting Search Criteria (Cont.)</vt:lpstr>
      <vt:lpstr>Search Results</vt:lpstr>
      <vt:lpstr>Downloading search results</vt:lpstr>
      <vt:lpstr> Reviewing Reports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LOAMS Support</dc:creator>
  <cp:lastModifiedBy>Mary Geraci</cp:lastModifiedBy>
  <cp:revision>20</cp:revision>
  <dcterms:created xsi:type="dcterms:W3CDTF">2013-05-14T21:58:13Z</dcterms:created>
  <dcterms:modified xsi:type="dcterms:W3CDTF">2013-08-30T13:54:03Z</dcterms:modified>
</cp:coreProperties>
</file>