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8" r:id="rId3"/>
    <p:sldId id="259" r:id="rId4"/>
    <p:sldId id="265" r:id="rId5"/>
    <p:sldId id="266" r:id="rId6"/>
    <p:sldId id="263" r:id="rId7"/>
    <p:sldId id="26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11125" dist="12700" dir="5400000" rotWithShape="0">
              <a:srgbClr val="000000">
                <a:alpha val="37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1447800"/>
            <a:ext cx="9144000" cy="304800"/>
          </a:xfrm>
          <a:prstGeom prst="rect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62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 b="1" i="0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7A44-C0E7-430E-A5CD-C26C0BB133AC}" type="datetimeFigureOut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8/30/2013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5B357-62A4-4FCD-AE18-30A2BB1574D0}" type="slidenum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pic>
        <p:nvPicPr>
          <p:cNvPr id="7" name="Picture 6" descr="Labcheck Logo_Dec 201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0"/>
            <a:ext cx="2479765" cy="7620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11125" dist="12700" dir="5400000" rotWithShape="0">
              <a:srgbClr val="000000">
                <a:alpha val="37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609600"/>
          </a:xfrm>
          <a:prstGeom prst="rect">
            <a:avLst/>
          </a:prstGeom>
          <a:gradFill flip="none" rotWithShape="1">
            <a:gsLst>
              <a:gs pos="0">
                <a:srgbClr val="0D5921"/>
              </a:gs>
              <a:gs pos="28000">
                <a:schemeClr val="accent1"/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756" y="148453"/>
            <a:ext cx="8077200" cy="381000"/>
          </a:xfrm>
        </p:spPr>
        <p:txBody>
          <a:bodyPr anchor="b">
            <a:noAutofit/>
          </a:bodyPr>
          <a:lstStyle>
            <a:lvl1pPr algn="l">
              <a:defRPr sz="23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7A44-C0E7-430E-A5CD-C26C0BB133AC}" type="datetimeFigureOut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8/30/2013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5B357-62A4-4FCD-AE18-30A2BB1574D0}" type="slidenum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67A44-C0E7-430E-A5CD-C26C0BB133AC}" type="datetimeFigureOut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8/30/2013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5B357-62A4-4FCD-AE18-30A2BB1574D0}" type="slidenum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500" b="1" dirty="0" smtClean="0">
                <a:solidFill>
                  <a:srgbClr val="008000"/>
                </a:solidFill>
              </a:rPr>
              <a:t>Title Here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67A44-C0E7-430E-A5CD-C26C0BB133AC}" type="datetimeFigureOut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8/30/2013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5B357-62A4-4FCD-AE18-30A2BB1574D0}" type="slidenum">
              <a:rPr lang="en-US" smtClean="0">
                <a:solidFill>
                  <a:srgbClr val="4B4B4B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B4B4B">
                  <a:tint val="75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2895600"/>
            <a:ext cx="5839519" cy="1066800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800" b="0" dirty="0" smtClean="0"/>
              <a:t>Labcheck Next Generation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4400" dirty="0" smtClean="0"/>
              <a:t>Quick Start Guide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1" y="3937458"/>
            <a:ext cx="4800600" cy="1929942"/>
          </a:xfrm>
        </p:spPr>
        <p:txBody>
          <a:bodyPr anchor="t">
            <a:normAutofit/>
          </a:bodyPr>
          <a:lstStyle/>
          <a:p>
            <a:r>
              <a:rPr lang="en-US" sz="2300" b="1" dirty="0" smtClean="0">
                <a:solidFill>
                  <a:srgbClr val="008000"/>
                </a:solidFill>
              </a:rPr>
              <a:t>Simple Sample Searching</a:t>
            </a:r>
            <a:endParaRPr lang="en-US" sz="2300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Search from the Home Tab</a:t>
            </a:r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09600"/>
            <a:ext cx="90678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ular Callout 8"/>
          <p:cNvSpPr/>
          <p:nvPr/>
        </p:nvSpPr>
        <p:spPr>
          <a:xfrm>
            <a:off x="2895600" y="1524000"/>
            <a:ext cx="2743200" cy="1219200"/>
          </a:xfrm>
          <a:prstGeom prst="wedgeRectCallout">
            <a:avLst>
              <a:gd name="adj1" fmla="val -90006"/>
              <a:gd name="adj2" fmla="val 73592"/>
            </a:avLst>
          </a:prstGeom>
          <a:solidFill>
            <a:schemeClr val="bg1"/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50800" dir="5400000" algn="ctr" rotWithShape="0">
              <a:schemeClr val="tx1">
                <a:lumMod val="65000"/>
                <a:lumOff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“</a:t>
            </a:r>
            <a:r>
              <a:rPr lang="en-US" sz="1600" b="1" dirty="0">
                <a:solidFill>
                  <a:schemeClr val="tx1"/>
                </a:solidFill>
              </a:rPr>
              <a:t>Quick Search” </a:t>
            </a:r>
            <a:r>
              <a:rPr lang="en-US" sz="1600" dirty="0">
                <a:solidFill>
                  <a:schemeClr val="tx1"/>
                </a:solidFill>
              </a:rPr>
              <a:t>allows you to find samples by unit ID, worksite, make/model, or lab number</a:t>
            </a:r>
            <a:r>
              <a:rPr lang="en-US" sz="1600" dirty="0"/>
              <a:t>. </a:t>
            </a:r>
          </a:p>
        </p:txBody>
      </p:sp>
      <p:sp>
        <p:nvSpPr>
          <p:cNvPr id="12" name="Oval 11"/>
          <p:cNvSpPr/>
          <p:nvPr/>
        </p:nvSpPr>
        <p:spPr>
          <a:xfrm>
            <a:off x="1066800" y="1219200"/>
            <a:ext cx="838200" cy="3048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81000" y="2590800"/>
            <a:ext cx="1905000" cy="6858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Search from the Home Tab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"/>
            <a:ext cx="9144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ular Callout 3"/>
          <p:cNvSpPr/>
          <p:nvPr/>
        </p:nvSpPr>
        <p:spPr>
          <a:xfrm>
            <a:off x="2819400" y="1295400"/>
            <a:ext cx="2438400" cy="990600"/>
          </a:xfrm>
          <a:prstGeom prst="wedgeRectCallout">
            <a:avLst>
              <a:gd name="adj1" fmla="val -79163"/>
              <a:gd name="adj2" fmla="val 123291"/>
            </a:avLst>
          </a:prstGeom>
          <a:solidFill>
            <a:schemeClr val="bg1"/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50800" dir="5400000" algn="ctr" rotWithShape="0">
              <a:schemeClr val="tx1">
                <a:lumMod val="65000"/>
                <a:lumOff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Less </a:t>
            </a:r>
            <a:r>
              <a:rPr lang="en-US" sz="1600" dirty="0">
                <a:solidFill>
                  <a:schemeClr val="tx1"/>
                </a:solidFill>
              </a:rPr>
              <a:t>specific </a:t>
            </a:r>
            <a:r>
              <a:rPr lang="en-US" sz="1600" dirty="0" smtClean="0">
                <a:solidFill>
                  <a:schemeClr val="tx1"/>
                </a:solidFill>
              </a:rPr>
              <a:t>searches </a:t>
            </a:r>
            <a:r>
              <a:rPr lang="en-US" sz="1600" dirty="0">
                <a:solidFill>
                  <a:schemeClr val="tx1"/>
                </a:solidFill>
              </a:rPr>
              <a:t>will pull up more information than specific </a:t>
            </a:r>
            <a:r>
              <a:rPr lang="en-US" sz="1600" dirty="0" smtClean="0">
                <a:solidFill>
                  <a:schemeClr val="tx1"/>
                </a:solidFill>
              </a:rPr>
              <a:t>searches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2819400" y="3810000"/>
            <a:ext cx="2895600" cy="1905000"/>
          </a:xfrm>
          <a:prstGeom prst="wedgeRectCallout">
            <a:avLst>
              <a:gd name="adj1" fmla="val -124325"/>
              <a:gd name="adj2" fmla="val -72386"/>
            </a:avLst>
          </a:prstGeom>
          <a:solidFill>
            <a:schemeClr val="bg1"/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50800" dir="5400000" algn="ctr" rotWithShape="0">
              <a:schemeClr val="tx1">
                <a:lumMod val="65000"/>
                <a:lumOff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As </a:t>
            </a:r>
            <a:r>
              <a:rPr lang="en-US" sz="1600" dirty="0">
                <a:solidFill>
                  <a:schemeClr val="tx1"/>
                </a:solidFill>
              </a:rPr>
              <a:t>you input information, the system will begin to make auto-fill options based on matching criteria, this helps narrow your search to relevant </a:t>
            </a:r>
            <a:r>
              <a:rPr lang="en-US" sz="1600" dirty="0" smtClean="0">
                <a:solidFill>
                  <a:schemeClr val="tx1"/>
                </a:solidFill>
              </a:rPr>
              <a:t>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Search from Samples tab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"/>
            <a:ext cx="9101137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val 3"/>
          <p:cNvSpPr/>
          <p:nvPr/>
        </p:nvSpPr>
        <p:spPr>
          <a:xfrm>
            <a:off x="1981200" y="1219200"/>
            <a:ext cx="914400" cy="3810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85800" y="1752600"/>
            <a:ext cx="685800" cy="3048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ular Callout 5"/>
          <p:cNvSpPr/>
          <p:nvPr/>
        </p:nvSpPr>
        <p:spPr>
          <a:xfrm>
            <a:off x="2971800" y="3505200"/>
            <a:ext cx="2362200" cy="1066800"/>
          </a:xfrm>
          <a:prstGeom prst="wedgeRectCallout">
            <a:avLst>
              <a:gd name="adj1" fmla="val -122199"/>
              <a:gd name="adj2" fmla="val -161191"/>
            </a:avLst>
          </a:prstGeom>
          <a:solidFill>
            <a:schemeClr val="bg1"/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50800" dir="5400000" algn="ctr" rotWithShape="0">
              <a:schemeClr val="tx1">
                <a:lumMod val="65000"/>
                <a:lumOff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Quick </a:t>
            </a:r>
            <a:r>
              <a:rPr lang="en-US" sz="1600" dirty="0">
                <a:solidFill>
                  <a:schemeClr val="tx1"/>
                </a:solidFill>
              </a:rPr>
              <a:t>Searches can also be performed from the </a:t>
            </a:r>
            <a:r>
              <a:rPr lang="en-US" sz="1600" b="1" dirty="0">
                <a:solidFill>
                  <a:schemeClr val="tx1"/>
                </a:solidFill>
              </a:rPr>
              <a:t>“Samples” </a:t>
            </a:r>
            <a:r>
              <a:rPr lang="en-US" sz="1600" dirty="0">
                <a:solidFill>
                  <a:schemeClr val="tx1"/>
                </a:solidFill>
              </a:rPr>
              <a:t>tab by clicking on </a:t>
            </a:r>
            <a:r>
              <a:rPr lang="en-US" sz="1600" b="1" dirty="0">
                <a:solidFill>
                  <a:schemeClr val="tx1"/>
                </a:solidFill>
              </a:rPr>
              <a:t>“Search</a:t>
            </a:r>
            <a:r>
              <a:rPr lang="en-US" sz="1600" b="1" dirty="0" smtClean="0">
                <a:solidFill>
                  <a:schemeClr val="tx1"/>
                </a:solidFill>
              </a:rPr>
              <a:t>” 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Search from Samples Tab Continued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91440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ular Callout 3"/>
          <p:cNvSpPr/>
          <p:nvPr/>
        </p:nvSpPr>
        <p:spPr>
          <a:xfrm>
            <a:off x="3276600" y="1600200"/>
            <a:ext cx="2895600" cy="1066800"/>
          </a:xfrm>
          <a:prstGeom prst="wedgeRectCallout">
            <a:avLst>
              <a:gd name="adj1" fmla="val -127688"/>
              <a:gd name="adj2" fmla="val 57730"/>
            </a:avLst>
          </a:prstGeom>
          <a:solidFill>
            <a:schemeClr val="bg1"/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50800" dir="5400000" algn="ctr" rotWithShape="0">
              <a:schemeClr val="tx1">
                <a:lumMod val="65000"/>
                <a:lumOff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Less specific searches will pull up more information than specific </a:t>
            </a:r>
            <a:r>
              <a:rPr lang="en-US" sz="1600" dirty="0" smtClean="0">
                <a:solidFill>
                  <a:schemeClr val="tx1"/>
                </a:solidFill>
              </a:rPr>
              <a:t>searches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3505200" y="3733800"/>
            <a:ext cx="2514600" cy="1676400"/>
          </a:xfrm>
          <a:prstGeom prst="wedgeRectCallout">
            <a:avLst>
              <a:gd name="adj1" fmla="val -103661"/>
              <a:gd name="adj2" fmla="val -68916"/>
            </a:avLst>
          </a:prstGeom>
          <a:solidFill>
            <a:schemeClr val="bg1"/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50800" dir="5400000" algn="ctr" rotWithShape="0">
              <a:schemeClr val="tx1">
                <a:lumMod val="65000"/>
                <a:lumOff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Selections made through the auto-fill will bring up Sample number, Unit Description, Component type,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Customer </a:t>
            </a:r>
            <a:r>
              <a:rPr lang="en-US" sz="1600" dirty="0" smtClean="0">
                <a:solidFill>
                  <a:schemeClr val="tx1"/>
                </a:solidFill>
              </a:rPr>
              <a:t>name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685800" y="1981200"/>
            <a:ext cx="609600" cy="2286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981200" y="1295400"/>
            <a:ext cx="914400" cy="3810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Review Search Results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"/>
            <a:ext cx="9153525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ular Callout 4"/>
          <p:cNvSpPr/>
          <p:nvPr/>
        </p:nvSpPr>
        <p:spPr>
          <a:xfrm>
            <a:off x="6248400" y="990600"/>
            <a:ext cx="2209800" cy="1219200"/>
          </a:xfrm>
          <a:prstGeom prst="wedgeRectCallout">
            <a:avLst>
              <a:gd name="adj1" fmla="val -92095"/>
              <a:gd name="adj2" fmla="val 72570"/>
            </a:avLst>
          </a:prstGeom>
          <a:solidFill>
            <a:schemeClr val="bg1"/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50800" dir="5400000" algn="ctr" rotWithShape="0">
              <a:schemeClr val="tx1">
                <a:lumMod val="65000"/>
                <a:lumOff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Configure column headers by selecting </a:t>
            </a:r>
            <a:r>
              <a:rPr lang="en-US" sz="1600" b="1" dirty="0" smtClean="0">
                <a:solidFill>
                  <a:schemeClr val="tx1"/>
                </a:solidFill>
              </a:rPr>
              <a:t>“Manage Columns” </a:t>
            </a:r>
            <a:r>
              <a:rPr lang="en-US" sz="1600" dirty="0" smtClean="0">
                <a:solidFill>
                  <a:schemeClr val="tx1"/>
                </a:solidFill>
              </a:rPr>
              <a:t>to display relevant data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3733800" y="3048000"/>
            <a:ext cx="2133600" cy="1143000"/>
          </a:xfrm>
          <a:prstGeom prst="wedgeRectCallout">
            <a:avLst>
              <a:gd name="adj1" fmla="val -123431"/>
              <a:gd name="adj2" fmla="val 58115"/>
            </a:avLst>
          </a:prstGeom>
          <a:solidFill>
            <a:schemeClr val="bg1"/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50800" dir="5400000" algn="ctr" rotWithShape="0">
              <a:schemeClr val="tx1">
                <a:lumMod val="65000"/>
                <a:lumOff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Click on individual samples to view Sample Details report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Reviewing Reports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1"/>
            <a:ext cx="91059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ular Callout 5"/>
          <p:cNvSpPr/>
          <p:nvPr/>
        </p:nvSpPr>
        <p:spPr>
          <a:xfrm>
            <a:off x="762000" y="4343400"/>
            <a:ext cx="2057400" cy="1066800"/>
          </a:xfrm>
          <a:prstGeom prst="wedgeRectCallout">
            <a:avLst>
              <a:gd name="adj1" fmla="val -22972"/>
              <a:gd name="adj2" fmla="val -181311"/>
            </a:avLst>
          </a:prstGeom>
          <a:solidFill>
            <a:schemeClr val="bg1"/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50800" dir="5400000" algn="ctr" rotWithShape="0">
              <a:schemeClr val="tx1">
                <a:lumMod val="65000"/>
                <a:lumOff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Users can pull the report up in PDF format or they can e-mail the report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4495800" y="4800600"/>
            <a:ext cx="4419600" cy="1295400"/>
          </a:xfrm>
          <a:prstGeom prst="wedgeRectCallout">
            <a:avLst>
              <a:gd name="adj1" fmla="val -16382"/>
              <a:gd name="adj2" fmla="val 47599"/>
            </a:avLst>
          </a:prstGeom>
          <a:solidFill>
            <a:sysClr val="window" lastClr="FFFFFF"/>
          </a:solidFill>
          <a:ln w="12700" cap="flat" cmpd="sng" algn="ctr">
            <a:solidFill>
              <a:srgbClr val="4B4B4B"/>
            </a:solidFill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182880" tIns="91440" rIns="91440" bIns="91440" rtlCol="0" anchor="ctr"/>
          <a:lstStyle/>
          <a:p>
            <a:pPr lvl="0"/>
            <a:r>
              <a:rPr lang="en-US" sz="1600" b="1" kern="0" dirty="0" smtClean="0">
                <a:solidFill>
                  <a:srgbClr val="FF0000"/>
                </a:solidFill>
              </a:rPr>
              <a:t>NOTE:</a:t>
            </a:r>
          </a:p>
          <a:p>
            <a:pPr lvl="0"/>
            <a:r>
              <a:rPr lang="en-US" sz="1600" kern="0" dirty="0" smtClean="0">
                <a:solidFill>
                  <a:srgbClr val="595959"/>
                </a:solidFill>
              </a:rPr>
              <a:t>Oil sample report includes: </a:t>
            </a:r>
            <a:r>
              <a:rPr lang="en-US" sz="1600" kern="0" dirty="0">
                <a:solidFill>
                  <a:srgbClr val="595959"/>
                </a:solidFill>
              </a:rPr>
              <a:t>“</a:t>
            </a:r>
            <a:r>
              <a:rPr lang="en-US" sz="1600" b="1" kern="0" dirty="0" smtClean="0">
                <a:solidFill>
                  <a:srgbClr val="595959"/>
                </a:solidFill>
              </a:rPr>
              <a:t>Unit ID</a:t>
            </a:r>
            <a:r>
              <a:rPr lang="en-US" sz="1600" kern="0" dirty="0">
                <a:solidFill>
                  <a:srgbClr val="595959"/>
                </a:solidFill>
              </a:rPr>
              <a:t>,”</a:t>
            </a:r>
            <a:r>
              <a:rPr lang="en-US" sz="1600" b="1" kern="0" dirty="0" smtClean="0">
                <a:solidFill>
                  <a:srgbClr val="595959"/>
                </a:solidFill>
              </a:rPr>
              <a:t> </a:t>
            </a:r>
            <a:r>
              <a:rPr lang="en-US" sz="1600" kern="0" dirty="0" smtClean="0">
                <a:solidFill>
                  <a:srgbClr val="595959"/>
                </a:solidFill>
              </a:rPr>
              <a:t>“</a:t>
            </a:r>
            <a:r>
              <a:rPr lang="en-US" sz="1600" b="1" kern="0" dirty="0" smtClean="0">
                <a:solidFill>
                  <a:srgbClr val="595959"/>
                </a:solidFill>
              </a:rPr>
              <a:t>Component </a:t>
            </a:r>
            <a:r>
              <a:rPr lang="en-US" sz="1600" b="1" kern="0" dirty="0">
                <a:solidFill>
                  <a:srgbClr val="595959"/>
                </a:solidFill>
              </a:rPr>
              <a:t>Type,</a:t>
            </a:r>
            <a:r>
              <a:rPr lang="en-US" sz="1600" kern="0" dirty="0">
                <a:solidFill>
                  <a:srgbClr val="595959"/>
                </a:solidFill>
              </a:rPr>
              <a:t>”</a:t>
            </a:r>
            <a:r>
              <a:rPr lang="en-US" sz="1600" kern="0" dirty="0" smtClean="0">
                <a:solidFill>
                  <a:srgbClr val="595959"/>
                </a:solidFill>
              </a:rPr>
              <a:t> “</a:t>
            </a:r>
            <a:r>
              <a:rPr lang="en-US" sz="1600" b="1" kern="0" dirty="0" smtClean="0">
                <a:solidFill>
                  <a:srgbClr val="595959"/>
                </a:solidFill>
              </a:rPr>
              <a:t>Recommendations</a:t>
            </a:r>
            <a:r>
              <a:rPr lang="en-US" sz="1600" kern="0" dirty="0">
                <a:solidFill>
                  <a:srgbClr val="595959"/>
                </a:solidFill>
              </a:rPr>
              <a:t>”</a:t>
            </a:r>
            <a:r>
              <a:rPr lang="en-US" sz="1600" kern="0" dirty="0" smtClean="0">
                <a:solidFill>
                  <a:srgbClr val="595959"/>
                </a:solidFill>
              </a:rPr>
              <a:t> </a:t>
            </a:r>
            <a:r>
              <a:rPr lang="en-US" sz="1600" kern="0" dirty="0">
                <a:solidFill>
                  <a:srgbClr val="595959"/>
                </a:solidFill>
              </a:rPr>
              <a:t>and “</a:t>
            </a:r>
            <a:r>
              <a:rPr lang="en-US" sz="1600" b="1" kern="0" dirty="0" smtClean="0">
                <a:solidFill>
                  <a:srgbClr val="595959"/>
                </a:solidFill>
              </a:rPr>
              <a:t>Results</a:t>
            </a:r>
            <a:r>
              <a:rPr lang="en-US" sz="1600" kern="0" dirty="0">
                <a:solidFill>
                  <a:srgbClr val="595959"/>
                </a:solidFill>
              </a:rPr>
              <a:t>”</a:t>
            </a:r>
            <a:endParaRPr lang="en-US" sz="1600" b="1" kern="0" dirty="0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BP powerpoint 1">
      <a:dk1>
        <a:srgbClr val="4B4B4B"/>
      </a:dk1>
      <a:lt1>
        <a:sysClr val="window" lastClr="FFFFFF"/>
      </a:lt1>
      <a:dk2>
        <a:srgbClr val="A7A7A7"/>
      </a:dk2>
      <a:lt2>
        <a:srgbClr val="F1F1F1"/>
      </a:lt2>
      <a:accent1>
        <a:srgbClr val="126E2A"/>
      </a:accent1>
      <a:accent2>
        <a:srgbClr val="EE0D16"/>
      </a:accent2>
      <a:accent3>
        <a:srgbClr val="0049EE"/>
      </a:accent3>
      <a:accent4>
        <a:srgbClr val="8064A2"/>
      </a:accent4>
      <a:accent5>
        <a:srgbClr val="4BACC6"/>
      </a:accent5>
      <a:accent6>
        <a:srgbClr val="F79646"/>
      </a:accent6>
      <a:hlink>
        <a:srgbClr val="0C5C1E"/>
      </a:hlink>
      <a:folHlink>
        <a:srgbClr val="0A471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 cmpd="sng"/>
        <a:effectLst>
          <a:outerShdw blurRad="63500" sx="102000" sy="102000" algn="ctr" rotWithShape="0">
            <a:prstClr val="black">
              <a:alpha val="40000"/>
            </a:prstClr>
          </a:outerShdw>
        </a:effectLst>
      </a:spPr>
      <a:bodyPr lIns="182880" tIns="91440" rIns="91440" bIns="91440" rtlCol="0" anchor="ctr"/>
      <a:lstStyle>
        <a:defPPr>
          <a:defRPr sz="1600" dirty="0">
            <a:latin typeface="Arial"/>
            <a:cs typeface="Arial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196</Words>
  <Application>Microsoft Office PowerPoint</Application>
  <PresentationFormat>On-screen Show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1_Office Theme</vt:lpstr>
      <vt:lpstr>Labcheck Next Generation  Quick Start Guide</vt:lpstr>
      <vt:lpstr>Quick Search from the Home Tab</vt:lpstr>
      <vt:lpstr>Quick Search from the Home Tab</vt:lpstr>
      <vt:lpstr>Quick Search from Samples tab</vt:lpstr>
      <vt:lpstr>Quick Search from Samples Tab Continued</vt:lpstr>
      <vt:lpstr> Review Search Results</vt:lpstr>
      <vt:lpstr>Reviewing Reports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Batch Reports Using Sample Inbox</dc:title>
  <dc:creator>Inside Sales 1</dc:creator>
  <cp:lastModifiedBy>Mary Geraci</cp:lastModifiedBy>
  <cp:revision>29</cp:revision>
  <dcterms:created xsi:type="dcterms:W3CDTF">2013-05-13T16:13:01Z</dcterms:created>
  <dcterms:modified xsi:type="dcterms:W3CDTF">2013-08-30T13:51:24Z</dcterms:modified>
</cp:coreProperties>
</file>