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9" r:id="rId4"/>
    <p:sldId id="265" r:id="rId5"/>
    <p:sldId id="266" r:id="rId6"/>
    <p:sldId id="263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47800"/>
            <a:ext cx="9144000" cy="3048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62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pic>
        <p:nvPicPr>
          <p:cNvPr id="7" name="Picture 6" descr="Labcheck Logo_Dec 201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2479765" cy="762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0D5921"/>
              </a:gs>
              <a:gs pos="28000">
                <a:schemeClr val="accent1"/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 anchor="b">
            <a:noAutofit/>
          </a:bodyPr>
          <a:lstStyle>
            <a:lvl1pPr algn="l">
              <a:defRPr sz="2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 smtClean="0">
                <a:solidFill>
                  <a:srgbClr val="008000"/>
                </a:solidFill>
              </a:rPr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895600"/>
            <a:ext cx="5839519" cy="10668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0" dirty="0" smtClean="0"/>
              <a:t>Labcheck Next Generation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Quick Start Guide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1" y="3937458"/>
            <a:ext cx="4800600" cy="1929942"/>
          </a:xfrm>
        </p:spPr>
        <p:txBody>
          <a:bodyPr anchor="t">
            <a:normAutofit/>
          </a:bodyPr>
          <a:lstStyle/>
          <a:p>
            <a:r>
              <a:rPr lang="en-US" sz="2300" b="1" dirty="0" smtClean="0">
                <a:solidFill>
                  <a:srgbClr val="008000"/>
                </a:solidFill>
              </a:rPr>
              <a:t>Simple Sample Searching</a:t>
            </a:r>
            <a:endParaRPr lang="en-US" sz="23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Search from the Home Tab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09600"/>
            <a:ext cx="9067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ular Callout 8"/>
          <p:cNvSpPr/>
          <p:nvPr/>
        </p:nvSpPr>
        <p:spPr>
          <a:xfrm>
            <a:off x="2895600" y="1524000"/>
            <a:ext cx="2743200" cy="1219200"/>
          </a:xfrm>
          <a:prstGeom prst="wedgeRectCallout">
            <a:avLst>
              <a:gd name="adj1" fmla="val -90006"/>
              <a:gd name="adj2" fmla="val 73592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“</a:t>
            </a:r>
            <a:r>
              <a:rPr lang="en-US" sz="1600" b="1" dirty="0">
                <a:solidFill>
                  <a:schemeClr val="tx1"/>
                </a:solidFill>
              </a:rPr>
              <a:t>Quick Search” </a:t>
            </a:r>
            <a:r>
              <a:rPr lang="en-US" sz="1600" dirty="0">
                <a:solidFill>
                  <a:schemeClr val="tx1"/>
                </a:solidFill>
              </a:rPr>
              <a:t>allows you to find samples by unit ID, worksite, make/model, or lab number</a:t>
            </a:r>
            <a:r>
              <a:rPr lang="en-US" sz="1600" dirty="0"/>
              <a:t>. </a:t>
            </a:r>
          </a:p>
        </p:txBody>
      </p:sp>
      <p:sp>
        <p:nvSpPr>
          <p:cNvPr id="12" name="Oval 11"/>
          <p:cNvSpPr/>
          <p:nvPr/>
        </p:nvSpPr>
        <p:spPr>
          <a:xfrm>
            <a:off x="1066800" y="1219200"/>
            <a:ext cx="8382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1000" y="2590800"/>
            <a:ext cx="1905000" cy="685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Search from the Home Tab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ular Callout 3"/>
          <p:cNvSpPr/>
          <p:nvPr/>
        </p:nvSpPr>
        <p:spPr>
          <a:xfrm>
            <a:off x="2819400" y="1295400"/>
            <a:ext cx="2438400" cy="990600"/>
          </a:xfrm>
          <a:prstGeom prst="wedgeRectCallout">
            <a:avLst>
              <a:gd name="adj1" fmla="val -79163"/>
              <a:gd name="adj2" fmla="val 123291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Less </a:t>
            </a:r>
            <a:r>
              <a:rPr lang="en-US" sz="1600" dirty="0">
                <a:solidFill>
                  <a:schemeClr val="tx1"/>
                </a:solidFill>
              </a:rPr>
              <a:t>specific </a:t>
            </a:r>
            <a:r>
              <a:rPr lang="en-US" sz="1600" dirty="0" smtClean="0">
                <a:solidFill>
                  <a:schemeClr val="tx1"/>
                </a:solidFill>
              </a:rPr>
              <a:t>searches </a:t>
            </a:r>
            <a:r>
              <a:rPr lang="en-US" sz="1600" dirty="0">
                <a:solidFill>
                  <a:schemeClr val="tx1"/>
                </a:solidFill>
              </a:rPr>
              <a:t>will pull up more information than specific </a:t>
            </a:r>
            <a:r>
              <a:rPr lang="en-US" sz="1600" dirty="0" smtClean="0">
                <a:solidFill>
                  <a:schemeClr val="tx1"/>
                </a:solidFill>
              </a:rPr>
              <a:t>searches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819400" y="3810000"/>
            <a:ext cx="2895600" cy="1905000"/>
          </a:xfrm>
          <a:prstGeom prst="wedgeRectCallout">
            <a:avLst>
              <a:gd name="adj1" fmla="val -124325"/>
              <a:gd name="adj2" fmla="val -72386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As </a:t>
            </a:r>
            <a:r>
              <a:rPr lang="en-US" sz="1600" dirty="0">
                <a:solidFill>
                  <a:schemeClr val="tx1"/>
                </a:solidFill>
              </a:rPr>
              <a:t>you input information, the system will begin to make auto-fill options based on matching criteria, this helps narrow your search to relevant </a:t>
            </a:r>
            <a:r>
              <a:rPr lang="en-US" sz="1600" dirty="0" smtClean="0">
                <a:solidFill>
                  <a:schemeClr val="tx1"/>
                </a:solidFill>
              </a:rPr>
              <a:t>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Search from Samples tab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01137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1981200" y="1219200"/>
            <a:ext cx="914400" cy="381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5800" y="1752600"/>
            <a:ext cx="685800" cy="304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2971800" y="3505200"/>
            <a:ext cx="2362200" cy="1066800"/>
          </a:xfrm>
          <a:prstGeom prst="wedgeRectCallout">
            <a:avLst>
              <a:gd name="adj1" fmla="val -122199"/>
              <a:gd name="adj2" fmla="val -161191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Quick </a:t>
            </a:r>
            <a:r>
              <a:rPr lang="en-US" sz="1600" dirty="0">
                <a:solidFill>
                  <a:schemeClr val="tx1"/>
                </a:solidFill>
              </a:rPr>
              <a:t>Searches can also be performed from the </a:t>
            </a:r>
            <a:r>
              <a:rPr lang="en-US" sz="1600" b="1" dirty="0">
                <a:solidFill>
                  <a:schemeClr val="tx1"/>
                </a:solidFill>
              </a:rPr>
              <a:t>“Samples” </a:t>
            </a:r>
            <a:r>
              <a:rPr lang="en-US" sz="1600" dirty="0">
                <a:solidFill>
                  <a:schemeClr val="tx1"/>
                </a:solidFill>
              </a:rPr>
              <a:t>tab by clicking on </a:t>
            </a:r>
            <a:r>
              <a:rPr lang="en-US" sz="1600" b="1" dirty="0">
                <a:solidFill>
                  <a:schemeClr val="tx1"/>
                </a:solidFill>
              </a:rPr>
              <a:t>“Search</a:t>
            </a:r>
            <a:r>
              <a:rPr lang="en-US" sz="1600" b="1" dirty="0" smtClean="0">
                <a:solidFill>
                  <a:schemeClr val="tx1"/>
                </a:solidFill>
              </a:rPr>
              <a:t>”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Search from Samples Tab Continued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3276600" y="1600200"/>
            <a:ext cx="2895600" cy="1066800"/>
          </a:xfrm>
          <a:prstGeom prst="wedgeRectCallout">
            <a:avLst>
              <a:gd name="adj1" fmla="val -127688"/>
              <a:gd name="adj2" fmla="val 57730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Less specific searches will pull up more information than specific </a:t>
            </a:r>
            <a:r>
              <a:rPr lang="en-US" sz="1600" dirty="0" smtClean="0">
                <a:solidFill>
                  <a:schemeClr val="tx1"/>
                </a:solidFill>
              </a:rPr>
              <a:t>searches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505200" y="3733800"/>
            <a:ext cx="2514600" cy="1676400"/>
          </a:xfrm>
          <a:prstGeom prst="wedgeRectCallout">
            <a:avLst>
              <a:gd name="adj1" fmla="val -103661"/>
              <a:gd name="adj2" fmla="val -68916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Selections made through the auto-fill will bring up Sample number, Unit Description, Component type,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Customer </a:t>
            </a:r>
            <a:r>
              <a:rPr lang="en-US" sz="1600" dirty="0" smtClean="0">
                <a:solidFill>
                  <a:schemeClr val="tx1"/>
                </a:solidFill>
              </a:rPr>
              <a:t>name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85800" y="1981200"/>
            <a:ext cx="609600" cy="2286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1295400"/>
            <a:ext cx="914400" cy="381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 Search Results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535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ular Callout 4"/>
          <p:cNvSpPr/>
          <p:nvPr/>
        </p:nvSpPr>
        <p:spPr>
          <a:xfrm>
            <a:off x="6248400" y="990600"/>
            <a:ext cx="2209800" cy="1219200"/>
          </a:xfrm>
          <a:prstGeom prst="wedgeRectCallout">
            <a:avLst>
              <a:gd name="adj1" fmla="val -92095"/>
              <a:gd name="adj2" fmla="val 72570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Configure column headers by selecting </a:t>
            </a:r>
            <a:r>
              <a:rPr lang="en-US" sz="1600" b="1" dirty="0" smtClean="0">
                <a:solidFill>
                  <a:schemeClr val="tx1"/>
                </a:solidFill>
              </a:rPr>
              <a:t>“Manage Columns” </a:t>
            </a:r>
            <a:r>
              <a:rPr lang="en-US" sz="1600" dirty="0" smtClean="0">
                <a:solidFill>
                  <a:schemeClr val="tx1"/>
                </a:solidFill>
              </a:rPr>
              <a:t>to display relevant 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733800" y="3048000"/>
            <a:ext cx="2133600" cy="1143000"/>
          </a:xfrm>
          <a:prstGeom prst="wedgeRectCallout">
            <a:avLst>
              <a:gd name="adj1" fmla="val -123431"/>
              <a:gd name="adj2" fmla="val 58115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Click on individual samples to view Sample Details report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Reports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1"/>
            <a:ext cx="91059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762000" y="4343400"/>
            <a:ext cx="2057400" cy="1066800"/>
          </a:xfrm>
          <a:prstGeom prst="wedgeRectCallout">
            <a:avLst>
              <a:gd name="adj1" fmla="val -22972"/>
              <a:gd name="adj2" fmla="val -181311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Users can pull the report up in PDF format or they can e-mail the report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495800" y="4800600"/>
            <a:ext cx="4419600" cy="1295400"/>
          </a:xfrm>
          <a:prstGeom prst="wedgeRectCallout">
            <a:avLst>
              <a:gd name="adj1" fmla="val -16382"/>
              <a:gd name="adj2" fmla="val 47599"/>
            </a:avLst>
          </a:prstGeom>
          <a:solidFill>
            <a:sysClr val="window" lastClr="FFFFFF"/>
          </a:solidFill>
          <a:ln w="12700" cap="flat" cmpd="sng" algn="ctr">
            <a:solidFill>
              <a:srgbClr val="4B4B4B"/>
            </a:solidFill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182880" tIns="91440" rIns="91440" bIns="91440" rtlCol="0" anchor="ctr"/>
          <a:lstStyle/>
          <a:p>
            <a:pPr lvl="0"/>
            <a:r>
              <a:rPr lang="en-US" sz="1600" b="1" kern="0" dirty="0" smtClean="0">
                <a:solidFill>
                  <a:srgbClr val="FF0000"/>
                </a:solidFill>
              </a:rPr>
              <a:t>NOTE:</a:t>
            </a:r>
          </a:p>
          <a:p>
            <a:pPr lvl="0"/>
            <a:r>
              <a:rPr lang="en-US" sz="1600" kern="0" dirty="0" smtClean="0">
                <a:solidFill>
                  <a:srgbClr val="595959"/>
                </a:solidFill>
              </a:rPr>
              <a:t>Oil sample report includes: </a:t>
            </a:r>
            <a:r>
              <a:rPr lang="en-US" sz="1600" kern="0" dirty="0">
                <a:solidFill>
                  <a:srgbClr val="595959"/>
                </a:solidFill>
              </a:rPr>
              <a:t>“</a:t>
            </a:r>
            <a:r>
              <a:rPr lang="en-US" sz="1600" b="1" kern="0" dirty="0" smtClean="0">
                <a:solidFill>
                  <a:srgbClr val="595959"/>
                </a:solidFill>
              </a:rPr>
              <a:t>Unit ID</a:t>
            </a:r>
            <a:r>
              <a:rPr lang="en-US" sz="1600" kern="0" dirty="0">
                <a:solidFill>
                  <a:srgbClr val="595959"/>
                </a:solidFill>
              </a:rPr>
              <a:t>,”</a:t>
            </a:r>
            <a:r>
              <a:rPr lang="en-US" sz="1600" b="1" kern="0" dirty="0" smtClean="0">
                <a:solidFill>
                  <a:srgbClr val="595959"/>
                </a:solidFill>
              </a:rPr>
              <a:t> </a:t>
            </a:r>
            <a:r>
              <a:rPr lang="en-US" sz="1600" kern="0" dirty="0" smtClean="0">
                <a:solidFill>
                  <a:srgbClr val="595959"/>
                </a:solidFill>
              </a:rPr>
              <a:t>“</a:t>
            </a:r>
            <a:r>
              <a:rPr lang="en-US" sz="1600" b="1" kern="0" dirty="0" smtClean="0">
                <a:solidFill>
                  <a:srgbClr val="595959"/>
                </a:solidFill>
              </a:rPr>
              <a:t>Component </a:t>
            </a:r>
            <a:r>
              <a:rPr lang="en-US" sz="1600" b="1" kern="0" dirty="0">
                <a:solidFill>
                  <a:srgbClr val="595959"/>
                </a:solidFill>
              </a:rPr>
              <a:t>Type,</a:t>
            </a:r>
            <a:r>
              <a:rPr lang="en-US" sz="1600" kern="0" dirty="0">
                <a:solidFill>
                  <a:srgbClr val="595959"/>
                </a:solidFill>
              </a:rPr>
              <a:t>”</a:t>
            </a:r>
            <a:r>
              <a:rPr lang="en-US" sz="1600" kern="0" dirty="0" smtClean="0">
                <a:solidFill>
                  <a:srgbClr val="595959"/>
                </a:solidFill>
              </a:rPr>
              <a:t> “</a:t>
            </a:r>
            <a:r>
              <a:rPr lang="en-US" sz="1600" b="1" kern="0" dirty="0" smtClean="0">
                <a:solidFill>
                  <a:srgbClr val="595959"/>
                </a:solidFill>
              </a:rPr>
              <a:t>Recommendations</a:t>
            </a:r>
            <a:r>
              <a:rPr lang="en-US" sz="1600" kern="0" dirty="0">
                <a:solidFill>
                  <a:srgbClr val="595959"/>
                </a:solidFill>
              </a:rPr>
              <a:t>”</a:t>
            </a:r>
            <a:r>
              <a:rPr lang="en-US" sz="1600" kern="0" dirty="0" smtClean="0">
                <a:solidFill>
                  <a:srgbClr val="595959"/>
                </a:solidFill>
              </a:rPr>
              <a:t> </a:t>
            </a:r>
            <a:r>
              <a:rPr lang="en-US" sz="1600" kern="0" dirty="0">
                <a:solidFill>
                  <a:srgbClr val="595959"/>
                </a:solidFill>
              </a:rPr>
              <a:t>and “</a:t>
            </a:r>
            <a:r>
              <a:rPr lang="en-US" sz="1600" b="1" kern="0" dirty="0" smtClean="0">
                <a:solidFill>
                  <a:srgbClr val="595959"/>
                </a:solidFill>
              </a:rPr>
              <a:t>Results</a:t>
            </a:r>
            <a:r>
              <a:rPr lang="en-US" sz="1600" kern="0" dirty="0">
                <a:solidFill>
                  <a:srgbClr val="595959"/>
                </a:solidFill>
              </a:rPr>
              <a:t>”</a:t>
            </a:r>
            <a:endParaRPr lang="en-US" sz="1600" b="1" kern="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P powerpoint 1">
      <a:dk1>
        <a:srgbClr val="4B4B4B"/>
      </a:dk1>
      <a:lt1>
        <a:sysClr val="window" lastClr="FFFFFF"/>
      </a:lt1>
      <a:dk2>
        <a:srgbClr val="A7A7A7"/>
      </a:dk2>
      <a:lt2>
        <a:srgbClr val="F1F1F1"/>
      </a:lt2>
      <a:accent1>
        <a:srgbClr val="126E2A"/>
      </a:accent1>
      <a:accent2>
        <a:srgbClr val="EE0D16"/>
      </a:accent2>
      <a:accent3>
        <a:srgbClr val="0049EE"/>
      </a:accent3>
      <a:accent4>
        <a:srgbClr val="8064A2"/>
      </a:accent4>
      <a:accent5>
        <a:srgbClr val="4BACC6"/>
      </a:accent5>
      <a:accent6>
        <a:srgbClr val="F79646"/>
      </a:accent6>
      <a:hlink>
        <a:srgbClr val="0C5C1E"/>
      </a:hlink>
      <a:folHlink>
        <a:srgbClr val="0A47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 cmpd="sng"/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lIns="182880" tIns="91440" rIns="91440" bIns="91440" rtlCol="0" anchor="ctr"/>
      <a:lstStyle>
        <a:defPPr>
          <a:defRPr sz="1600" dirty="0">
            <a:latin typeface="Arial"/>
            <a:cs typeface="Arial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196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Labcheck Next Generation  Quick Start Guide</vt:lpstr>
      <vt:lpstr>Quick Search from the Home Tab</vt:lpstr>
      <vt:lpstr>Quick Search from the Home Tab</vt:lpstr>
      <vt:lpstr>Quick Search from Samples tab</vt:lpstr>
      <vt:lpstr>Quick Search from Samples Tab Continued</vt:lpstr>
      <vt:lpstr> Review Search Results</vt:lpstr>
      <vt:lpstr>Reviewing Reports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Batch Reports Using Sample Inbox</dc:title>
  <dc:creator>Inside Sales 1</dc:creator>
  <cp:lastModifiedBy>Mary Geraci</cp:lastModifiedBy>
  <cp:revision>29</cp:revision>
  <dcterms:created xsi:type="dcterms:W3CDTF">2013-05-13T16:13:01Z</dcterms:created>
  <dcterms:modified xsi:type="dcterms:W3CDTF">2013-08-30T13:51:24Z</dcterms:modified>
</cp:coreProperties>
</file>