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71" r:id="rId3"/>
    <p:sldId id="260" r:id="rId4"/>
    <p:sldId id="259" r:id="rId5"/>
    <p:sldId id="262" r:id="rId6"/>
    <p:sldId id="269" r:id="rId7"/>
    <p:sldId id="26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4" autoAdjust="0"/>
    <p:restoredTop sz="94660"/>
  </p:normalViewPr>
  <p:slideViewPr>
    <p:cSldViewPr>
      <p:cViewPr varScale="1">
        <p:scale>
          <a:sx n="86" d="100"/>
          <a:sy n="86" d="100"/>
        </p:scale>
        <p:origin x="-148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A94BA5-AB3C-4FB1-A3EB-B2845D802022}" type="datetimeFigureOut">
              <a:rPr lang="en-US" smtClean="0"/>
              <a:pPr/>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6F6CFF-83E8-44C7-9B4B-D41D0E239BD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152400" y="152400"/>
            <a:ext cx="8839200" cy="6553200"/>
          </a:xfrm>
          <a:prstGeom prst="rect">
            <a:avLst/>
          </a:prstGeom>
          <a:solidFill>
            <a:srgbClr val="FFFFFF"/>
          </a:solidFill>
          <a:ln>
            <a:noFill/>
          </a:ln>
          <a:effectLst>
            <a:outerShdw blurRad="111125" dist="12700" dir="5400000" rotWithShape="0">
              <a:srgbClr val="000000">
                <a:alpha val="37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userDrawn="1"/>
        </p:nvSpPr>
        <p:spPr>
          <a:xfrm>
            <a:off x="0" y="1447800"/>
            <a:ext cx="9144000" cy="304800"/>
          </a:xfrm>
          <a:prstGeom prst="rect">
            <a:avLst/>
          </a:prstGeom>
          <a:gradFill>
            <a:gsLst>
              <a:gs pos="0">
                <a:schemeClr val="accent1">
                  <a:shade val="51000"/>
                  <a:satMod val="130000"/>
                </a:schemeClr>
              </a:gs>
              <a:gs pos="62000">
                <a:schemeClr val="accent1">
                  <a:shade val="93000"/>
                  <a:satMod val="130000"/>
                </a:schemeClr>
              </a:gs>
              <a:gs pos="100000">
                <a:schemeClr val="accent1">
                  <a:shade val="94000"/>
                  <a:satMod val="135000"/>
                </a:schemeClr>
              </a:gs>
            </a:gsLs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ctrTitle"/>
          </p:nvPr>
        </p:nvSpPr>
        <p:spPr>
          <a:xfrm>
            <a:off x="685800" y="2130425"/>
            <a:ext cx="7772400" cy="1470025"/>
          </a:xfrm>
        </p:spPr>
        <p:txBody>
          <a:bodyPr>
            <a:normAutofit/>
          </a:bodyPr>
          <a:lstStyle>
            <a:lvl1pPr>
              <a:defRPr sz="4000" b="1" i="0">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000">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D0867A44-C0E7-430E-A5CD-C26C0BB133AC}" type="datetimeFigureOut">
              <a:rPr lang="en-US" smtClean="0">
                <a:solidFill>
                  <a:srgbClr val="4B4B4B">
                    <a:tint val="75000"/>
                  </a:srgbClr>
                </a:solidFill>
              </a:rPr>
              <a:pPr/>
              <a:t>8/30/2013</a:t>
            </a:fld>
            <a:endParaRPr lang="en-US" dirty="0">
              <a:solidFill>
                <a:srgbClr val="4B4B4B">
                  <a:tint val="75000"/>
                </a:srgbClr>
              </a:solidFill>
            </a:endParaRPr>
          </a:p>
        </p:txBody>
      </p:sp>
      <p:sp>
        <p:nvSpPr>
          <p:cNvPr id="5" name="Footer Placeholder 4"/>
          <p:cNvSpPr>
            <a:spLocks noGrp="1"/>
          </p:cNvSpPr>
          <p:nvPr>
            <p:ph type="ftr" sz="quarter" idx="11"/>
          </p:nvPr>
        </p:nvSpPr>
        <p:spPr/>
        <p:txBody>
          <a:bodyPr/>
          <a:lstStyle/>
          <a:p>
            <a:endParaRPr lang="en-US" dirty="0">
              <a:solidFill>
                <a:srgbClr val="4B4B4B">
                  <a:tint val="75000"/>
                </a:srgbClr>
              </a:solidFill>
            </a:endParaRPr>
          </a:p>
        </p:txBody>
      </p:sp>
      <p:sp>
        <p:nvSpPr>
          <p:cNvPr id="6" name="Slide Number Placeholder 5"/>
          <p:cNvSpPr>
            <a:spLocks noGrp="1"/>
          </p:cNvSpPr>
          <p:nvPr>
            <p:ph type="sldNum" sz="quarter" idx="12"/>
          </p:nvPr>
        </p:nvSpPr>
        <p:spPr/>
        <p:txBody>
          <a:bodyPr/>
          <a:lstStyle/>
          <a:p>
            <a:fld id="{96B5B357-62A4-4FCD-AE18-30A2BB1574D0}" type="slidenum">
              <a:rPr lang="en-US" smtClean="0">
                <a:solidFill>
                  <a:srgbClr val="4B4B4B">
                    <a:tint val="75000"/>
                  </a:srgbClr>
                </a:solidFill>
              </a:rPr>
              <a:pPr/>
              <a:t>‹#›</a:t>
            </a:fld>
            <a:endParaRPr lang="en-US" dirty="0">
              <a:solidFill>
                <a:srgbClr val="4B4B4B">
                  <a:tint val="75000"/>
                </a:srgbClr>
              </a:solidFill>
            </a:endParaRPr>
          </a:p>
        </p:txBody>
      </p:sp>
      <p:pic>
        <p:nvPicPr>
          <p:cNvPr id="7" name="Picture 6" descr="Labcheck Logo_Dec 2011.pn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33400" y="381000"/>
            <a:ext cx="2479765" cy="76200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p:cNvSpPr/>
          <p:nvPr userDrawn="1"/>
        </p:nvSpPr>
        <p:spPr>
          <a:xfrm>
            <a:off x="152400" y="152400"/>
            <a:ext cx="8839200" cy="6553200"/>
          </a:xfrm>
          <a:prstGeom prst="rect">
            <a:avLst/>
          </a:prstGeom>
          <a:solidFill>
            <a:schemeClr val="bg1"/>
          </a:solidFill>
          <a:ln>
            <a:noFill/>
          </a:ln>
          <a:effectLst>
            <a:outerShdw blurRad="111125" dist="12700" dir="5400000" rotWithShape="0">
              <a:srgbClr val="000000">
                <a:alpha val="37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6" name="Rectangle 5"/>
          <p:cNvSpPr/>
          <p:nvPr userDrawn="1"/>
        </p:nvSpPr>
        <p:spPr>
          <a:xfrm>
            <a:off x="0" y="0"/>
            <a:ext cx="9144000" cy="609600"/>
          </a:xfrm>
          <a:prstGeom prst="rect">
            <a:avLst/>
          </a:prstGeom>
          <a:gradFill flip="none" rotWithShape="1">
            <a:gsLst>
              <a:gs pos="0">
                <a:srgbClr val="0D5921"/>
              </a:gs>
              <a:gs pos="28000">
                <a:schemeClr val="accent1"/>
              </a:gs>
            </a:gsLst>
            <a:lin ang="162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323756" y="148453"/>
            <a:ext cx="8077200" cy="381000"/>
          </a:xfrm>
        </p:spPr>
        <p:txBody>
          <a:bodyPr anchor="b">
            <a:noAutofit/>
          </a:bodyPr>
          <a:lstStyle>
            <a:lvl1pPr algn="l">
              <a:defRPr sz="2300" b="0" i="0">
                <a:solidFill>
                  <a:schemeClr val="bg1"/>
                </a:solidFill>
                <a:latin typeface="Arial"/>
                <a:cs typeface="Aria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0867A44-C0E7-430E-A5CD-C26C0BB133AC}" type="datetimeFigureOut">
              <a:rPr lang="en-US" smtClean="0">
                <a:solidFill>
                  <a:srgbClr val="4B4B4B">
                    <a:tint val="75000"/>
                  </a:srgbClr>
                </a:solidFill>
              </a:rPr>
              <a:pPr/>
              <a:t>8/30/2013</a:t>
            </a:fld>
            <a:endParaRPr lang="en-US" dirty="0">
              <a:solidFill>
                <a:srgbClr val="4B4B4B">
                  <a:tint val="75000"/>
                </a:srgbClr>
              </a:solidFill>
            </a:endParaRPr>
          </a:p>
        </p:txBody>
      </p:sp>
      <p:sp>
        <p:nvSpPr>
          <p:cNvPr id="4" name="Footer Placeholder 3"/>
          <p:cNvSpPr>
            <a:spLocks noGrp="1"/>
          </p:cNvSpPr>
          <p:nvPr>
            <p:ph type="ftr" sz="quarter" idx="11"/>
          </p:nvPr>
        </p:nvSpPr>
        <p:spPr/>
        <p:txBody>
          <a:bodyPr/>
          <a:lstStyle/>
          <a:p>
            <a:endParaRPr lang="en-US" dirty="0">
              <a:solidFill>
                <a:srgbClr val="4B4B4B">
                  <a:tint val="75000"/>
                </a:srgbClr>
              </a:solidFill>
            </a:endParaRPr>
          </a:p>
        </p:txBody>
      </p:sp>
      <p:sp>
        <p:nvSpPr>
          <p:cNvPr id="5" name="Slide Number Placeholder 4"/>
          <p:cNvSpPr>
            <a:spLocks noGrp="1"/>
          </p:cNvSpPr>
          <p:nvPr>
            <p:ph type="sldNum" sz="quarter" idx="12"/>
          </p:nvPr>
        </p:nvSpPr>
        <p:spPr/>
        <p:txBody>
          <a:bodyPr/>
          <a:lstStyle/>
          <a:p>
            <a:fld id="{96B5B357-62A4-4FCD-AE18-30A2BB1574D0}" type="slidenum">
              <a:rPr lang="en-US" smtClean="0">
                <a:solidFill>
                  <a:srgbClr val="4B4B4B">
                    <a:tint val="75000"/>
                  </a:srgbClr>
                </a:solidFill>
              </a:rPr>
              <a:pPr/>
              <a:t>‹#›</a:t>
            </a:fld>
            <a:endParaRPr lang="en-US" dirty="0">
              <a:solidFill>
                <a:srgbClr val="4B4B4B">
                  <a:tint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67A44-C0E7-430E-A5CD-C26C0BB133AC}" type="datetimeFigureOut">
              <a:rPr lang="en-US" smtClean="0">
                <a:solidFill>
                  <a:srgbClr val="4B4B4B">
                    <a:tint val="75000"/>
                  </a:srgbClr>
                </a:solidFill>
              </a:rPr>
              <a:pPr/>
              <a:t>8/30/2013</a:t>
            </a:fld>
            <a:endParaRPr lang="en-US" dirty="0">
              <a:solidFill>
                <a:srgbClr val="4B4B4B">
                  <a:tint val="75000"/>
                </a:srgbClr>
              </a:solidFill>
            </a:endParaRPr>
          </a:p>
        </p:txBody>
      </p:sp>
      <p:sp>
        <p:nvSpPr>
          <p:cNvPr id="3" name="Footer Placeholder 2"/>
          <p:cNvSpPr>
            <a:spLocks noGrp="1"/>
          </p:cNvSpPr>
          <p:nvPr>
            <p:ph type="ftr" sz="quarter" idx="11"/>
          </p:nvPr>
        </p:nvSpPr>
        <p:spPr/>
        <p:txBody>
          <a:bodyPr/>
          <a:lstStyle/>
          <a:p>
            <a:endParaRPr lang="en-US" dirty="0">
              <a:solidFill>
                <a:srgbClr val="4B4B4B">
                  <a:tint val="75000"/>
                </a:srgbClr>
              </a:solidFill>
            </a:endParaRPr>
          </a:p>
        </p:txBody>
      </p:sp>
      <p:sp>
        <p:nvSpPr>
          <p:cNvPr id="4" name="Slide Number Placeholder 3"/>
          <p:cNvSpPr>
            <a:spLocks noGrp="1"/>
          </p:cNvSpPr>
          <p:nvPr>
            <p:ph type="sldNum" sz="quarter" idx="12"/>
          </p:nvPr>
        </p:nvSpPr>
        <p:spPr/>
        <p:txBody>
          <a:bodyPr/>
          <a:lstStyle/>
          <a:p>
            <a:fld id="{96B5B357-62A4-4FCD-AE18-30A2BB1574D0}" type="slidenum">
              <a:rPr lang="en-US" smtClean="0">
                <a:solidFill>
                  <a:srgbClr val="4B4B4B">
                    <a:tint val="75000"/>
                  </a:srgbClr>
                </a:solidFill>
              </a:rPr>
              <a:pPr/>
              <a:t>‹#›</a:t>
            </a:fld>
            <a:endParaRPr lang="en-US" dirty="0">
              <a:solidFill>
                <a:srgbClr val="4B4B4B">
                  <a:tint val="75000"/>
                </a:srgb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z="2500" b="1" dirty="0" smtClean="0">
                <a:solidFill>
                  <a:srgbClr val="008000"/>
                </a:solidFill>
              </a:rPr>
              <a:t>Title Here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867A44-C0E7-430E-A5CD-C26C0BB133AC}" type="datetimeFigureOut">
              <a:rPr lang="en-US" smtClean="0">
                <a:solidFill>
                  <a:srgbClr val="4B4B4B">
                    <a:tint val="75000"/>
                  </a:srgbClr>
                </a:solidFill>
              </a:rPr>
              <a:pPr/>
              <a:t>8/30/2013</a:t>
            </a:fld>
            <a:endParaRPr lang="en-US" dirty="0">
              <a:solidFill>
                <a:srgbClr val="4B4B4B">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srgbClr val="4B4B4B">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5B357-62A4-4FCD-AE18-30A2BB1574D0}" type="slidenum">
              <a:rPr lang="en-US" smtClean="0">
                <a:solidFill>
                  <a:srgbClr val="4B4B4B">
                    <a:tint val="75000"/>
                  </a:srgbClr>
                </a:solidFill>
              </a:rPr>
              <a:pPr/>
              <a:t>‹#›</a:t>
            </a:fld>
            <a:endParaRPr lang="en-US" dirty="0">
              <a:solidFill>
                <a:srgbClr val="4B4B4B">
                  <a:tint val="75000"/>
                </a:srgb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895600"/>
            <a:ext cx="5839519" cy="1066800"/>
          </a:xfrm>
        </p:spPr>
        <p:txBody>
          <a:bodyPr anchor="t">
            <a:normAutofit/>
          </a:bodyPr>
          <a:lstStyle/>
          <a:p>
            <a:pPr>
              <a:lnSpc>
                <a:spcPct val="90000"/>
              </a:lnSpc>
            </a:pPr>
            <a:r>
              <a:rPr lang="en-US" sz="1800" b="0" dirty="0" smtClean="0"/>
              <a:t>Labcheck Next Generation </a:t>
            </a:r>
            <a:r>
              <a:rPr lang="en-US" sz="3200" dirty="0" smtClean="0"/>
              <a:t/>
            </a:r>
            <a:br>
              <a:rPr lang="en-US" sz="3200" dirty="0" smtClean="0"/>
            </a:br>
            <a:r>
              <a:rPr lang="en-US" sz="4400" dirty="0" smtClean="0"/>
              <a:t>Quick Start Guide</a:t>
            </a:r>
            <a:endParaRPr lang="en-US" sz="4400" dirty="0"/>
          </a:p>
        </p:txBody>
      </p:sp>
      <p:sp>
        <p:nvSpPr>
          <p:cNvPr id="3" name="Subtitle 2"/>
          <p:cNvSpPr>
            <a:spLocks noGrp="1"/>
          </p:cNvSpPr>
          <p:nvPr>
            <p:ph type="subTitle" idx="1"/>
          </p:nvPr>
        </p:nvSpPr>
        <p:spPr>
          <a:xfrm>
            <a:off x="2286000" y="3886200"/>
            <a:ext cx="4800600" cy="1929942"/>
          </a:xfrm>
        </p:spPr>
        <p:txBody>
          <a:bodyPr anchor="t">
            <a:normAutofit/>
          </a:bodyPr>
          <a:lstStyle/>
          <a:p>
            <a:r>
              <a:rPr lang="en-US" sz="2300" b="1" dirty="0" smtClean="0">
                <a:solidFill>
                  <a:srgbClr val="008000"/>
                </a:solidFill>
              </a:rPr>
              <a:t>Distributions</a:t>
            </a:r>
            <a:endParaRPr lang="en-US" sz="2300" b="1" dirty="0" smtClean="0">
              <a:solidFill>
                <a:srgbClr val="008000"/>
              </a:solidFill>
            </a:endParaRPr>
          </a:p>
          <a:p>
            <a:pPr algn="l"/>
            <a:endParaRPr lang="en-US" sz="2300" b="1" dirty="0">
              <a:solidFill>
                <a:srgbClr val="008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13"/>
          <p:cNvGrpSpPr/>
          <p:nvPr/>
        </p:nvGrpSpPr>
        <p:grpSpPr>
          <a:xfrm>
            <a:off x="2743200" y="1447800"/>
            <a:ext cx="6172200" cy="457199"/>
            <a:chOff x="2420814" y="1600194"/>
            <a:chExt cx="5844241" cy="763409"/>
          </a:xfrm>
        </p:grpSpPr>
        <p:sp>
          <p:nvSpPr>
            <p:cNvPr id="55" name="Round Same Side Corner Rectangle 54"/>
            <p:cNvSpPr/>
            <p:nvPr/>
          </p:nvSpPr>
          <p:spPr>
            <a:xfrm rot="5400000">
              <a:off x="4961230" y="-940222"/>
              <a:ext cx="763409" cy="5844241"/>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dirty="0"/>
            </a:p>
          </p:txBody>
        </p:sp>
        <p:sp>
          <p:nvSpPr>
            <p:cNvPr id="56" name="Round Same Side Corner Rectangle 4"/>
            <p:cNvSpPr/>
            <p:nvPr/>
          </p:nvSpPr>
          <p:spPr>
            <a:xfrm>
              <a:off x="2420815" y="1637460"/>
              <a:ext cx="5806974" cy="688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pPr>
              <a:r>
                <a:rPr lang="en-US" sz="1400" kern="1200" dirty="0" smtClean="0"/>
                <a:t>Details sample report of single sample</a:t>
              </a:r>
              <a:endParaRPr lang="en-US" sz="1400" kern="1200" dirty="0"/>
            </a:p>
          </p:txBody>
        </p:sp>
      </p:grpSp>
      <p:grpSp>
        <p:nvGrpSpPr>
          <p:cNvPr id="57" name="Group 13"/>
          <p:cNvGrpSpPr/>
          <p:nvPr/>
        </p:nvGrpSpPr>
        <p:grpSpPr>
          <a:xfrm>
            <a:off x="2743200" y="1981200"/>
            <a:ext cx="6172200" cy="457200"/>
            <a:chOff x="2420814" y="1600194"/>
            <a:chExt cx="5844241" cy="763409"/>
          </a:xfrm>
        </p:grpSpPr>
        <p:sp>
          <p:nvSpPr>
            <p:cNvPr id="58" name="Round Same Side Corner Rectangle 57"/>
            <p:cNvSpPr/>
            <p:nvPr/>
          </p:nvSpPr>
          <p:spPr>
            <a:xfrm rot="5400000">
              <a:off x="4961230" y="-940222"/>
              <a:ext cx="763409" cy="5844241"/>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dirty="0"/>
            </a:p>
          </p:txBody>
        </p:sp>
        <p:sp>
          <p:nvSpPr>
            <p:cNvPr id="59" name="Round Same Side Corner Rectangle 4"/>
            <p:cNvSpPr/>
            <p:nvPr/>
          </p:nvSpPr>
          <p:spPr>
            <a:xfrm>
              <a:off x="2420815" y="1637459"/>
              <a:ext cx="5806974" cy="688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pPr>
              <a:r>
                <a:rPr lang="en-US" sz="1400" kern="1200" dirty="0" smtClean="0"/>
                <a:t>Details all sample labels submitted</a:t>
              </a:r>
              <a:endParaRPr lang="en-US" sz="1400" kern="1200" dirty="0"/>
            </a:p>
          </p:txBody>
        </p:sp>
      </p:grpSp>
      <p:sp>
        <p:nvSpPr>
          <p:cNvPr id="2" name="Title 1"/>
          <p:cNvSpPr>
            <a:spLocks noGrp="1"/>
          </p:cNvSpPr>
          <p:nvPr>
            <p:ph type="title"/>
          </p:nvPr>
        </p:nvSpPr>
        <p:spPr/>
        <p:txBody>
          <a:bodyPr/>
          <a:lstStyle/>
          <a:p>
            <a:r>
              <a:rPr lang="en-US" dirty="0" smtClean="0"/>
              <a:t>Management Reports</a:t>
            </a:r>
            <a:endParaRPr lang="en-US" dirty="0"/>
          </a:p>
        </p:txBody>
      </p:sp>
      <p:grpSp>
        <p:nvGrpSpPr>
          <p:cNvPr id="3" name="Group 4"/>
          <p:cNvGrpSpPr/>
          <p:nvPr/>
        </p:nvGrpSpPr>
        <p:grpSpPr>
          <a:xfrm>
            <a:off x="2743200" y="4343400"/>
            <a:ext cx="6172200" cy="457200"/>
            <a:chOff x="2347761" y="1600194"/>
            <a:chExt cx="5917294" cy="763409"/>
          </a:xfrm>
        </p:grpSpPr>
        <p:sp>
          <p:nvSpPr>
            <p:cNvPr id="6" name="Round Same Side Corner Rectangle 5"/>
            <p:cNvSpPr/>
            <p:nvPr/>
          </p:nvSpPr>
          <p:spPr>
            <a:xfrm rot="5400000">
              <a:off x="4961230" y="-940222"/>
              <a:ext cx="763409" cy="5844241"/>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Round Same Side Corner Rectangle 4"/>
            <p:cNvSpPr/>
            <p:nvPr/>
          </p:nvSpPr>
          <p:spPr>
            <a:xfrm>
              <a:off x="2347761" y="1600194"/>
              <a:ext cx="5806974" cy="688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defTabSz="622300">
                <a:lnSpc>
                  <a:spcPct val="90000"/>
                </a:lnSpc>
                <a:spcBef>
                  <a:spcPct val="0"/>
                </a:spcBef>
                <a:spcAft>
                  <a:spcPct val="15000"/>
                </a:spcAft>
              </a:pPr>
              <a:r>
                <a:rPr lang="en-US" sz="1400" dirty="0" smtClean="0"/>
                <a:t>Summarizes sample transit times and lab turnaround times for a given time period (up to 12 months)</a:t>
              </a:r>
              <a:endParaRPr lang="en-US" sz="1400" kern="1200" dirty="0"/>
            </a:p>
          </p:txBody>
        </p:sp>
      </p:grpSp>
      <p:grpSp>
        <p:nvGrpSpPr>
          <p:cNvPr id="4" name="Group 7"/>
          <p:cNvGrpSpPr/>
          <p:nvPr/>
        </p:nvGrpSpPr>
        <p:grpSpPr>
          <a:xfrm>
            <a:off x="2743200" y="3581400"/>
            <a:ext cx="6172200" cy="687209"/>
            <a:chOff x="2420814" y="1600194"/>
            <a:chExt cx="5844241" cy="763409"/>
          </a:xfrm>
        </p:grpSpPr>
        <p:sp>
          <p:nvSpPr>
            <p:cNvPr id="9" name="Round Same Side Corner Rectangle 8"/>
            <p:cNvSpPr/>
            <p:nvPr/>
          </p:nvSpPr>
          <p:spPr>
            <a:xfrm rot="5400000">
              <a:off x="4961230" y="-940222"/>
              <a:ext cx="763409" cy="5844241"/>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0" name="Round Same Side Corner Rectangle 4"/>
            <p:cNvSpPr/>
            <p:nvPr/>
          </p:nvSpPr>
          <p:spPr>
            <a:xfrm>
              <a:off x="2420814" y="1600194"/>
              <a:ext cx="5806974" cy="688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pPr>
              <a:r>
                <a:rPr lang="en-US" sz="1400" dirty="0" smtClean="0"/>
                <a:t>D</a:t>
              </a:r>
              <a:r>
                <a:rPr lang="en-US" sz="1400" kern="1200" dirty="0" smtClean="0"/>
                <a:t>etails summary of severities (A,B,C &amp; D codes) over a given time period (up to 12 months), and the details or common issues regarding what caused the abnormal and critical severities</a:t>
              </a:r>
              <a:endParaRPr lang="en-US" sz="1400" kern="1200" dirty="0"/>
            </a:p>
          </p:txBody>
        </p:sp>
      </p:grpSp>
      <p:grpSp>
        <p:nvGrpSpPr>
          <p:cNvPr id="5" name="Group 10"/>
          <p:cNvGrpSpPr/>
          <p:nvPr/>
        </p:nvGrpSpPr>
        <p:grpSpPr>
          <a:xfrm>
            <a:off x="2743200" y="3048000"/>
            <a:ext cx="6172200" cy="458609"/>
            <a:chOff x="2497014" y="1638820"/>
            <a:chExt cx="5844241" cy="953384"/>
          </a:xfrm>
        </p:grpSpPr>
        <p:sp>
          <p:nvSpPr>
            <p:cNvPr id="12" name="Round Same Side Corner Rectangle 11"/>
            <p:cNvSpPr/>
            <p:nvPr/>
          </p:nvSpPr>
          <p:spPr>
            <a:xfrm rot="5400000">
              <a:off x="4942445" y="-806606"/>
              <a:ext cx="953379" cy="5844241"/>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3" name="Round Same Side Corner Rectangle 4"/>
            <p:cNvSpPr/>
            <p:nvPr/>
          </p:nvSpPr>
          <p:spPr>
            <a:xfrm>
              <a:off x="2497014" y="1638820"/>
              <a:ext cx="5806974" cy="87884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pPr>
              <a:r>
                <a:rPr lang="en-US" sz="1400" dirty="0" smtClean="0"/>
                <a:t>Details all samples due within a given date range </a:t>
              </a:r>
              <a:endParaRPr lang="en-US" sz="1400" kern="1200" dirty="0"/>
            </a:p>
          </p:txBody>
        </p:sp>
      </p:grpSp>
      <p:grpSp>
        <p:nvGrpSpPr>
          <p:cNvPr id="8" name="Group 13"/>
          <p:cNvGrpSpPr/>
          <p:nvPr/>
        </p:nvGrpSpPr>
        <p:grpSpPr>
          <a:xfrm>
            <a:off x="2743200" y="2514600"/>
            <a:ext cx="6172200" cy="457199"/>
            <a:chOff x="2420814" y="1600194"/>
            <a:chExt cx="5844241" cy="763409"/>
          </a:xfrm>
        </p:grpSpPr>
        <p:sp>
          <p:nvSpPr>
            <p:cNvPr id="15" name="Round Same Side Corner Rectangle 14"/>
            <p:cNvSpPr/>
            <p:nvPr/>
          </p:nvSpPr>
          <p:spPr>
            <a:xfrm rot="5400000">
              <a:off x="4961230" y="-940222"/>
              <a:ext cx="763409" cy="5844241"/>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dirty="0"/>
            </a:p>
          </p:txBody>
        </p:sp>
        <p:sp>
          <p:nvSpPr>
            <p:cNvPr id="16" name="Round Same Side Corner Rectangle 4"/>
            <p:cNvSpPr/>
            <p:nvPr/>
          </p:nvSpPr>
          <p:spPr>
            <a:xfrm>
              <a:off x="2420815" y="1637460"/>
              <a:ext cx="5806974" cy="688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pPr>
              <a:r>
                <a:rPr lang="en-US" sz="1400" kern="1200" dirty="0" smtClean="0"/>
                <a:t>Details the sample frequency established for all components  </a:t>
              </a:r>
              <a:endParaRPr lang="en-US" sz="1400" kern="1200" dirty="0"/>
            </a:p>
          </p:txBody>
        </p:sp>
      </p:grpSp>
      <p:grpSp>
        <p:nvGrpSpPr>
          <p:cNvPr id="11" name="Group 16"/>
          <p:cNvGrpSpPr/>
          <p:nvPr/>
        </p:nvGrpSpPr>
        <p:grpSpPr>
          <a:xfrm>
            <a:off x="2743199" y="4876801"/>
            <a:ext cx="6400801" cy="611009"/>
            <a:chOff x="2420813" y="1600195"/>
            <a:chExt cx="6136453" cy="763409"/>
          </a:xfrm>
        </p:grpSpPr>
        <p:sp>
          <p:nvSpPr>
            <p:cNvPr id="18" name="Round Same Side Corner Rectangle 17"/>
            <p:cNvSpPr/>
            <p:nvPr/>
          </p:nvSpPr>
          <p:spPr>
            <a:xfrm rot="5400000">
              <a:off x="4997755" y="-976747"/>
              <a:ext cx="763409" cy="5917293"/>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9" name="Round Same Side Corner Rectangle 4"/>
            <p:cNvSpPr/>
            <p:nvPr/>
          </p:nvSpPr>
          <p:spPr>
            <a:xfrm>
              <a:off x="2420814" y="1695400"/>
              <a:ext cx="6136452" cy="55684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defTabSz="622300">
                <a:lnSpc>
                  <a:spcPct val="90000"/>
                </a:lnSpc>
                <a:spcBef>
                  <a:spcPct val="0"/>
                </a:spcBef>
                <a:spcAft>
                  <a:spcPct val="15000"/>
                </a:spcAft>
              </a:pPr>
              <a:r>
                <a:rPr lang="en-US" sz="1400" dirty="0" smtClean="0"/>
                <a:t>Details the total number of samples run each month for all </a:t>
              </a:r>
              <a:r>
                <a:rPr lang="en-US" sz="1400" dirty="0" smtClean="0"/>
                <a:t>units and/or components </a:t>
              </a:r>
              <a:r>
                <a:rPr lang="en-US" sz="1400" dirty="0" smtClean="0"/>
                <a:t>over a given time period (up to 12 months) for a given customer/worksite</a:t>
              </a:r>
              <a:endParaRPr lang="en-US" sz="1400" kern="1200" dirty="0"/>
            </a:p>
          </p:txBody>
        </p:sp>
      </p:grpSp>
      <p:grpSp>
        <p:nvGrpSpPr>
          <p:cNvPr id="14" name="Group 19"/>
          <p:cNvGrpSpPr/>
          <p:nvPr/>
        </p:nvGrpSpPr>
        <p:grpSpPr>
          <a:xfrm>
            <a:off x="2743200" y="5562599"/>
            <a:ext cx="6172200" cy="533401"/>
            <a:chOff x="2420814" y="1218489"/>
            <a:chExt cx="5917294" cy="763411"/>
          </a:xfrm>
        </p:grpSpPr>
        <p:sp>
          <p:nvSpPr>
            <p:cNvPr id="21" name="Round Same Side Corner Rectangle 20"/>
            <p:cNvSpPr/>
            <p:nvPr/>
          </p:nvSpPr>
          <p:spPr>
            <a:xfrm rot="5400000">
              <a:off x="5034283" y="-1321927"/>
              <a:ext cx="763409" cy="5844241"/>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2" name="Round Same Side Corner Rectangle 4"/>
            <p:cNvSpPr/>
            <p:nvPr/>
          </p:nvSpPr>
          <p:spPr>
            <a:xfrm>
              <a:off x="2420814" y="1218491"/>
              <a:ext cx="5844241" cy="76340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defTabSz="622300">
                <a:lnSpc>
                  <a:spcPct val="90000"/>
                </a:lnSpc>
                <a:spcBef>
                  <a:spcPct val="0"/>
                </a:spcBef>
                <a:spcAft>
                  <a:spcPct val="15000"/>
                </a:spcAft>
              </a:pPr>
              <a:r>
                <a:rPr lang="en-US" sz="1400" dirty="0" smtClean="0"/>
                <a:t>Details the severity of each report run for all units/components over a 30-week period</a:t>
              </a:r>
            </a:p>
          </p:txBody>
        </p:sp>
      </p:grpSp>
      <p:grpSp>
        <p:nvGrpSpPr>
          <p:cNvPr id="17" name="Group 22"/>
          <p:cNvGrpSpPr/>
          <p:nvPr/>
        </p:nvGrpSpPr>
        <p:grpSpPr>
          <a:xfrm>
            <a:off x="2743200" y="6172200"/>
            <a:ext cx="6172200" cy="382411"/>
            <a:chOff x="2347760" y="1448072"/>
            <a:chExt cx="5917294" cy="763413"/>
          </a:xfrm>
        </p:grpSpPr>
        <p:sp>
          <p:nvSpPr>
            <p:cNvPr id="24" name="Round Same Side Corner Rectangle 23"/>
            <p:cNvSpPr/>
            <p:nvPr/>
          </p:nvSpPr>
          <p:spPr>
            <a:xfrm rot="5400000">
              <a:off x="4961229" y="-1092340"/>
              <a:ext cx="763409" cy="5844241"/>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5" name="Round Same Side Corner Rectangle 4"/>
            <p:cNvSpPr/>
            <p:nvPr/>
          </p:nvSpPr>
          <p:spPr>
            <a:xfrm>
              <a:off x="2347760" y="1448072"/>
              <a:ext cx="5806974" cy="6888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defTabSz="622300">
                <a:lnSpc>
                  <a:spcPct val="90000"/>
                </a:lnSpc>
                <a:spcBef>
                  <a:spcPct val="0"/>
                </a:spcBef>
                <a:spcAft>
                  <a:spcPct val="15000"/>
                </a:spcAft>
              </a:pPr>
              <a:r>
                <a:rPr lang="en-US" sz="1400" dirty="0" smtClean="0"/>
                <a:t>Details all critical samples over a given time period (up to 12 months)</a:t>
              </a:r>
            </a:p>
          </p:txBody>
        </p:sp>
      </p:grpSp>
      <p:grpSp>
        <p:nvGrpSpPr>
          <p:cNvPr id="20" name="Group 25"/>
          <p:cNvGrpSpPr/>
          <p:nvPr/>
        </p:nvGrpSpPr>
        <p:grpSpPr>
          <a:xfrm>
            <a:off x="152400" y="4876800"/>
            <a:ext cx="2671051" cy="604974"/>
            <a:chOff x="134835" y="2438393"/>
            <a:chExt cx="2290051" cy="757374"/>
          </a:xfrm>
        </p:grpSpPr>
        <p:sp>
          <p:nvSpPr>
            <p:cNvPr id="27" name="Rounded Rectangle 26"/>
            <p:cNvSpPr/>
            <p:nvPr/>
          </p:nvSpPr>
          <p:spPr>
            <a:xfrm>
              <a:off x="134835" y="2438393"/>
              <a:ext cx="2290051" cy="75737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8" name="Rounded Rectangle 4"/>
            <p:cNvSpPr/>
            <p:nvPr/>
          </p:nvSpPr>
          <p:spPr>
            <a:xfrm>
              <a:off x="171807" y="2475365"/>
              <a:ext cx="2216107" cy="6834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Sample Summary</a:t>
              </a:r>
              <a:endParaRPr lang="en-US" sz="1800" kern="1200" dirty="0"/>
            </a:p>
          </p:txBody>
        </p:sp>
      </p:grpSp>
      <p:grpSp>
        <p:nvGrpSpPr>
          <p:cNvPr id="23" name="Group 28"/>
          <p:cNvGrpSpPr/>
          <p:nvPr/>
        </p:nvGrpSpPr>
        <p:grpSpPr>
          <a:xfrm>
            <a:off x="152400" y="6095997"/>
            <a:ext cx="2664375" cy="528777"/>
            <a:chOff x="134835" y="2329248"/>
            <a:chExt cx="2290051" cy="757374"/>
          </a:xfrm>
        </p:grpSpPr>
        <p:sp>
          <p:nvSpPr>
            <p:cNvPr id="30" name="Rounded Rectangle 29"/>
            <p:cNvSpPr/>
            <p:nvPr/>
          </p:nvSpPr>
          <p:spPr>
            <a:xfrm>
              <a:off x="134835" y="2329248"/>
              <a:ext cx="2290051" cy="75737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Rounded Rectangle 4"/>
            <p:cNvSpPr/>
            <p:nvPr/>
          </p:nvSpPr>
          <p:spPr>
            <a:xfrm>
              <a:off x="200329" y="2438393"/>
              <a:ext cx="2095825" cy="5742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Critical Condition</a:t>
              </a:r>
              <a:endParaRPr lang="en-US" sz="1800" kern="1200" dirty="0"/>
            </a:p>
          </p:txBody>
        </p:sp>
      </p:grpSp>
      <p:grpSp>
        <p:nvGrpSpPr>
          <p:cNvPr id="26" name="Group 31"/>
          <p:cNvGrpSpPr/>
          <p:nvPr/>
        </p:nvGrpSpPr>
        <p:grpSpPr>
          <a:xfrm>
            <a:off x="152400" y="5486400"/>
            <a:ext cx="2671051" cy="609600"/>
            <a:chOff x="134835" y="2547536"/>
            <a:chExt cx="2290051" cy="757374"/>
          </a:xfrm>
        </p:grpSpPr>
        <p:sp>
          <p:nvSpPr>
            <p:cNvPr id="33" name="Rounded Rectangle 32"/>
            <p:cNvSpPr/>
            <p:nvPr/>
          </p:nvSpPr>
          <p:spPr>
            <a:xfrm>
              <a:off x="134835" y="2547536"/>
              <a:ext cx="2290051" cy="75737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4" name="Rounded Rectangle 4"/>
            <p:cNvSpPr/>
            <p:nvPr/>
          </p:nvSpPr>
          <p:spPr>
            <a:xfrm>
              <a:off x="134835" y="2547536"/>
              <a:ext cx="2253080" cy="64420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Summary of Conditions</a:t>
              </a:r>
              <a:endParaRPr lang="en-US" sz="1800" kern="1200" dirty="0"/>
            </a:p>
          </p:txBody>
        </p:sp>
      </p:grpSp>
      <p:grpSp>
        <p:nvGrpSpPr>
          <p:cNvPr id="29" name="Group 34"/>
          <p:cNvGrpSpPr/>
          <p:nvPr/>
        </p:nvGrpSpPr>
        <p:grpSpPr>
          <a:xfrm>
            <a:off x="152400" y="3581400"/>
            <a:ext cx="2671051" cy="685802"/>
            <a:chOff x="134835" y="2438394"/>
            <a:chExt cx="2290051" cy="757376"/>
          </a:xfrm>
        </p:grpSpPr>
        <p:sp>
          <p:nvSpPr>
            <p:cNvPr id="36" name="Rounded Rectangle 35"/>
            <p:cNvSpPr/>
            <p:nvPr/>
          </p:nvSpPr>
          <p:spPr>
            <a:xfrm>
              <a:off x="134835" y="2438395"/>
              <a:ext cx="2290051" cy="757375"/>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7" name="Rounded Rectangle 4"/>
            <p:cNvSpPr/>
            <p:nvPr/>
          </p:nvSpPr>
          <p:spPr>
            <a:xfrm>
              <a:off x="134835" y="2438394"/>
              <a:ext cx="2216107" cy="6834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Condition Analysis</a:t>
              </a:r>
              <a:endParaRPr lang="en-US" sz="1800" kern="1200" dirty="0"/>
            </a:p>
          </p:txBody>
        </p:sp>
      </p:grpSp>
      <p:grpSp>
        <p:nvGrpSpPr>
          <p:cNvPr id="32" name="Group 37"/>
          <p:cNvGrpSpPr/>
          <p:nvPr/>
        </p:nvGrpSpPr>
        <p:grpSpPr>
          <a:xfrm>
            <a:off x="152400" y="4267200"/>
            <a:ext cx="2671051" cy="604974"/>
            <a:chOff x="134835" y="2438393"/>
            <a:chExt cx="2290051" cy="757374"/>
          </a:xfrm>
        </p:grpSpPr>
        <p:sp>
          <p:nvSpPr>
            <p:cNvPr id="39" name="Rounded Rectangle 38"/>
            <p:cNvSpPr/>
            <p:nvPr/>
          </p:nvSpPr>
          <p:spPr>
            <a:xfrm>
              <a:off x="134835" y="2438393"/>
              <a:ext cx="2290051" cy="75737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0" name="Rounded Rectangle 4"/>
            <p:cNvSpPr/>
            <p:nvPr/>
          </p:nvSpPr>
          <p:spPr>
            <a:xfrm>
              <a:off x="171807" y="2475365"/>
              <a:ext cx="2216107" cy="6834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Sample Turnaround</a:t>
              </a:r>
              <a:endParaRPr lang="en-US" sz="1800" kern="1200" dirty="0"/>
            </a:p>
          </p:txBody>
        </p:sp>
      </p:grpSp>
      <p:grpSp>
        <p:nvGrpSpPr>
          <p:cNvPr id="35" name="Group 40"/>
          <p:cNvGrpSpPr/>
          <p:nvPr/>
        </p:nvGrpSpPr>
        <p:grpSpPr>
          <a:xfrm>
            <a:off x="152400" y="3048000"/>
            <a:ext cx="2671051" cy="528775"/>
            <a:chOff x="171807" y="2362191"/>
            <a:chExt cx="2290051" cy="757376"/>
          </a:xfrm>
        </p:grpSpPr>
        <p:sp>
          <p:nvSpPr>
            <p:cNvPr id="42" name="Rounded Rectangle 41"/>
            <p:cNvSpPr/>
            <p:nvPr/>
          </p:nvSpPr>
          <p:spPr>
            <a:xfrm>
              <a:off x="171807" y="2362193"/>
              <a:ext cx="2290051" cy="75737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3" name="Rounded Rectangle 4"/>
            <p:cNvSpPr/>
            <p:nvPr/>
          </p:nvSpPr>
          <p:spPr>
            <a:xfrm>
              <a:off x="171807" y="2362191"/>
              <a:ext cx="2216107" cy="6834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Samples Due</a:t>
              </a:r>
              <a:endParaRPr lang="en-US" sz="1800" kern="1200" dirty="0"/>
            </a:p>
          </p:txBody>
        </p:sp>
      </p:grpSp>
      <p:grpSp>
        <p:nvGrpSpPr>
          <p:cNvPr id="38" name="Group 43"/>
          <p:cNvGrpSpPr/>
          <p:nvPr/>
        </p:nvGrpSpPr>
        <p:grpSpPr>
          <a:xfrm>
            <a:off x="152400" y="2514600"/>
            <a:ext cx="2667000" cy="533400"/>
            <a:chOff x="134835" y="2819976"/>
            <a:chExt cx="2290051" cy="757374"/>
          </a:xfrm>
        </p:grpSpPr>
        <p:sp>
          <p:nvSpPr>
            <p:cNvPr id="45" name="Rounded Rectangle 44"/>
            <p:cNvSpPr/>
            <p:nvPr/>
          </p:nvSpPr>
          <p:spPr>
            <a:xfrm>
              <a:off x="134835" y="2819976"/>
              <a:ext cx="2290051" cy="75737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6" name="Rounded Rectangle 4"/>
            <p:cNvSpPr/>
            <p:nvPr/>
          </p:nvSpPr>
          <p:spPr>
            <a:xfrm>
              <a:off x="134835" y="2914648"/>
              <a:ext cx="2216107" cy="58875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Sample Frequency</a:t>
              </a:r>
              <a:endParaRPr lang="en-US" sz="1800" kern="1200" dirty="0"/>
            </a:p>
          </p:txBody>
        </p:sp>
      </p:grpSp>
      <p:sp>
        <p:nvSpPr>
          <p:cNvPr id="47" name="Rectangle 46"/>
          <p:cNvSpPr/>
          <p:nvPr/>
        </p:nvSpPr>
        <p:spPr>
          <a:xfrm>
            <a:off x="1752600" y="609600"/>
            <a:ext cx="5867400" cy="685800"/>
          </a:xfrm>
          <a:prstGeom prst="rect">
            <a:avLst/>
          </a:prstGeom>
          <a:ln w="12700" cmpd="sng"/>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2880" tIns="91440" rIns="91440" bIns="91440" rtlCol="0" anchor="ctr"/>
          <a:lstStyle/>
          <a:p>
            <a:pPr algn="ctr"/>
            <a:r>
              <a:rPr lang="en-US" sz="1600" dirty="0" smtClean="0">
                <a:cs typeface="Arial"/>
              </a:rPr>
              <a:t>Depending on your role, Labcheck offers management reports shown </a:t>
            </a:r>
            <a:r>
              <a:rPr lang="en-US" sz="1600" dirty="0">
                <a:cs typeface="Arial"/>
              </a:rPr>
              <a:t>in the table below:</a:t>
            </a:r>
          </a:p>
        </p:txBody>
      </p:sp>
      <p:grpSp>
        <p:nvGrpSpPr>
          <p:cNvPr id="48" name="Group 37"/>
          <p:cNvGrpSpPr/>
          <p:nvPr/>
        </p:nvGrpSpPr>
        <p:grpSpPr>
          <a:xfrm>
            <a:off x="152400" y="1371600"/>
            <a:ext cx="2671051" cy="604974"/>
            <a:chOff x="134835" y="2438393"/>
            <a:chExt cx="2290051" cy="757374"/>
          </a:xfrm>
        </p:grpSpPr>
        <p:sp>
          <p:nvSpPr>
            <p:cNvPr id="49" name="Rounded Rectangle 48"/>
            <p:cNvSpPr/>
            <p:nvPr/>
          </p:nvSpPr>
          <p:spPr>
            <a:xfrm>
              <a:off x="134835" y="2438393"/>
              <a:ext cx="2290051" cy="75737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0" name="Rounded Rectangle 4"/>
            <p:cNvSpPr/>
            <p:nvPr/>
          </p:nvSpPr>
          <p:spPr>
            <a:xfrm>
              <a:off x="171807" y="2475365"/>
              <a:ext cx="2216107" cy="6834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Routine Analysis Report</a:t>
              </a:r>
              <a:endParaRPr lang="en-US" sz="1800" kern="1200" dirty="0"/>
            </a:p>
          </p:txBody>
        </p:sp>
      </p:grpSp>
      <p:grpSp>
        <p:nvGrpSpPr>
          <p:cNvPr id="51" name="Group 37"/>
          <p:cNvGrpSpPr/>
          <p:nvPr/>
        </p:nvGrpSpPr>
        <p:grpSpPr>
          <a:xfrm>
            <a:off x="152400" y="1981200"/>
            <a:ext cx="2743200" cy="533400"/>
            <a:chOff x="134835" y="2438393"/>
            <a:chExt cx="2355481" cy="757374"/>
          </a:xfrm>
        </p:grpSpPr>
        <p:sp>
          <p:nvSpPr>
            <p:cNvPr id="52" name="Rounded Rectangle 51"/>
            <p:cNvSpPr/>
            <p:nvPr/>
          </p:nvSpPr>
          <p:spPr>
            <a:xfrm>
              <a:off x="134835" y="2438393"/>
              <a:ext cx="2290051" cy="75737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3" name="Rounded Rectangle 4"/>
            <p:cNvSpPr/>
            <p:nvPr/>
          </p:nvSpPr>
          <p:spPr>
            <a:xfrm>
              <a:off x="134835" y="2475364"/>
              <a:ext cx="2355481" cy="6834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Submitted Sample History</a:t>
              </a:r>
              <a:endParaRPr lang="en-US" sz="1800" kern="1200"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Distributions</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0" y="574469"/>
            <a:ext cx="9134475" cy="6283531"/>
          </a:xfrm>
          <a:prstGeom prst="rect">
            <a:avLst/>
          </a:prstGeom>
          <a:noFill/>
          <a:ln w="9525">
            <a:noFill/>
            <a:miter lim="800000"/>
            <a:headEnd/>
            <a:tailEnd/>
          </a:ln>
        </p:spPr>
      </p:pic>
      <p:sp>
        <p:nvSpPr>
          <p:cNvPr id="5" name="Oval 4"/>
          <p:cNvSpPr/>
          <p:nvPr/>
        </p:nvSpPr>
        <p:spPr>
          <a:xfrm>
            <a:off x="4953000" y="1371600"/>
            <a:ext cx="1143000" cy="4572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971800" y="2057400"/>
            <a:ext cx="1219200" cy="3048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ular Callout 9"/>
          <p:cNvSpPr/>
          <p:nvPr/>
        </p:nvSpPr>
        <p:spPr>
          <a:xfrm>
            <a:off x="4876800" y="4419600"/>
            <a:ext cx="3048000" cy="1676400"/>
          </a:xfrm>
          <a:prstGeom prst="wedgeRectCallout">
            <a:avLst>
              <a:gd name="adj1" fmla="val -25927"/>
              <a:gd name="adj2" fmla="val -209530"/>
            </a:avLst>
          </a:prstGeom>
          <a:ln w="12700" cmpd="sng"/>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2880" tIns="91440" rIns="91440" bIns="91440" rtlCol="0" anchor="ctr"/>
          <a:lstStyle/>
          <a:p>
            <a:r>
              <a:rPr lang="en-US" sz="1600" b="1" dirty="0" smtClean="0">
                <a:solidFill>
                  <a:srgbClr val="FF0000"/>
                </a:solidFill>
              </a:rPr>
              <a:t>Step 1:</a:t>
            </a:r>
            <a:br>
              <a:rPr lang="en-US" sz="1600" b="1" dirty="0" smtClean="0">
                <a:solidFill>
                  <a:srgbClr val="FF0000"/>
                </a:solidFill>
              </a:rPr>
            </a:br>
            <a:r>
              <a:rPr lang="en-US" sz="1600" dirty="0"/>
              <a:t>Click the </a:t>
            </a:r>
            <a:r>
              <a:rPr lang="en-US" sz="1600" b="1" dirty="0" smtClean="0"/>
              <a:t>“Reports</a:t>
            </a:r>
            <a:r>
              <a:rPr lang="en-US" sz="1600" dirty="0" smtClean="0"/>
              <a:t>” tab</a:t>
            </a:r>
            <a:endParaRPr lang="en-US" sz="1600" dirty="0"/>
          </a:p>
          <a:p>
            <a:pPr>
              <a:lnSpc>
                <a:spcPct val="70000"/>
              </a:lnSpc>
            </a:pPr>
            <a:endParaRPr lang="en-US" sz="1600" dirty="0" smtClean="0"/>
          </a:p>
          <a:p>
            <a:pPr lvl="0"/>
            <a:r>
              <a:rPr lang="en-US" sz="1200" i="1" dirty="0">
                <a:solidFill>
                  <a:srgbClr val="4B4B4B"/>
                </a:solidFill>
              </a:rPr>
              <a:t>NOTE</a:t>
            </a:r>
            <a:r>
              <a:rPr lang="en-US" sz="1200" i="1" dirty="0" smtClean="0">
                <a:solidFill>
                  <a:srgbClr val="4B4B4B"/>
                </a:solidFill>
              </a:rPr>
              <a:t>: This is only available for users with a “role” of manager or higher</a:t>
            </a:r>
            <a:endParaRPr lang="en-US" sz="1600" dirty="0"/>
          </a:p>
        </p:txBody>
      </p:sp>
      <p:sp>
        <p:nvSpPr>
          <p:cNvPr id="11" name="Rectangular Callout 10"/>
          <p:cNvSpPr/>
          <p:nvPr/>
        </p:nvSpPr>
        <p:spPr>
          <a:xfrm>
            <a:off x="0" y="2514600"/>
            <a:ext cx="2057400" cy="914400"/>
          </a:xfrm>
          <a:prstGeom prst="wedgeRectCallout">
            <a:avLst>
              <a:gd name="adj1" fmla="val 100730"/>
              <a:gd name="adj2" fmla="val -75087"/>
            </a:avLst>
          </a:prstGeom>
          <a:ln w="12700" cmpd="sng"/>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2880" tIns="91440" rIns="91440" bIns="91440" rtlCol="0" anchor="ctr"/>
          <a:lstStyle/>
          <a:p>
            <a:r>
              <a:rPr lang="en-US" sz="1600" b="1" dirty="0" smtClean="0">
                <a:solidFill>
                  <a:srgbClr val="FF0000"/>
                </a:solidFill>
              </a:rPr>
              <a:t>Step 2:</a:t>
            </a:r>
            <a:br>
              <a:rPr lang="en-US" sz="1600" b="1" dirty="0" smtClean="0">
                <a:solidFill>
                  <a:srgbClr val="FF0000"/>
                </a:solidFill>
              </a:rPr>
            </a:br>
            <a:r>
              <a:rPr lang="en-US" sz="1600" dirty="0"/>
              <a:t>Click the </a:t>
            </a:r>
            <a:r>
              <a:rPr lang="en-US" sz="1600" b="1" dirty="0" smtClean="0"/>
              <a:t>“Distributions</a:t>
            </a:r>
            <a:r>
              <a:rPr lang="en-US" sz="1600" dirty="0" smtClean="0"/>
              <a:t>” tab</a:t>
            </a:r>
            <a:endParaRPr lang="en-US" sz="1600" dirty="0"/>
          </a:p>
          <a:p>
            <a:pPr>
              <a:lnSpc>
                <a:spcPct val="70000"/>
              </a:lnSpc>
            </a:pPr>
            <a:endParaRPr 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set up a report distribution</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9525" y="609601"/>
            <a:ext cx="9134475" cy="6248399"/>
          </a:xfrm>
          <a:prstGeom prst="rect">
            <a:avLst/>
          </a:prstGeom>
          <a:noFill/>
          <a:ln w="9525">
            <a:noFill/>
            <a:miter lim="800000"/>
            <a:headEnd/>
            <a:tailEnd/>
          </a:ln>
        </p:spPr>
      </p:pic>
      <p:sp>
        <p:nvSpPr>
          <p:cNvPr id="5" name="Rectangular Callout 4"/>
          <p:cNvSpPr/>
          <p:nvPr/>
        </p:nvSpPr>
        <p:spPr>
          <a:xfrm>
            <a:off x="0" y="1981200"/>
            <a:ext cx="2133600" cy="2212848"/>
          </a:xfrm>
          <a:prstGeom prst="wedgeRectCallout">
            <a:avLst>
              <a:gd name="adj1" fmla="val 94313"/>
              <a:gd name="adj2" fmla="val -21638"/>
            </a:avLst>
          </a:prstGeom>
          <a:ln w="12700" cmpd="sng"/>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2880" tIns="91440" rIns="91440" bIns="91440" rtlCol="0" anchor="ctr"/>
          <a:lstStyle/>
          <a:p>
            <a:pPr algn="ctr"/>
            <a:r>
              <a:rPr lang="en-US" sz="1600" b="1" dirty="0" smtClean="0">
                <a:solidFill>
                  <a:srgbClr val="FF0000"/>
                </a:solidFill>
                <a:latin typeface="Arial"/>
                <a:cs typeface="Arial"/>
              </a:rPr>
              <a:t>Step 1</a:t>
            </a:r>
            <a:r>
              <a:rPr lang="en-US" sz="1600" dirty="0" smtClean="0">
                <a:latin typeface="Arial"/>
                <a:cs typeface="Arial"/>
              </a:rPr>
              <a:t>: Select which report you would like to send out by clicking on the drop down menu next to Report</a:t>
            </a:r>
          </a:p>
        </p:txBody>
      </p:sp>
      <p:sp>
        <p:nvSpPr>
          <p:cNvPr id="6" name="Oval 5"/>
          <p:cNvSpPr/>
          <p:nvPr/>
        </p:nvSpPr>
        <p:spPr>
          <a:xfrm>
            <a:off x="5029200" y="1295400"/>
            <a:ext cx="1066800" cy="3048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set up a report distribution</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0" y="609601"/>
            <a:ext cx="9105900" cy="6248399"/>
          </a:xfrm>
          <a:prstGeom prst="rect">
            <a:avLst/>
          </a:prstGeom>
          <a:noFill/>
          <a:ln w="9525">
            <a:noFill/>
            <a:miter lim="800000"/>
            <a:headEnd/>
            <a:tailEnd/>
          </a:ln>
        </p:spPr>
      </p:pic>
      <p:sp>
        <p:nvSpPr>
          <p:cNvPr id="4" name="Rectangular Callout 3"/>
          <p:cNvSpPr/>
          <p:nvPr/>
        </p:nvSpPr>
        <p:spPr>
          <a:xfrm>
            <a:off x="0" y="1219200"/>
            <a:ext cx="2286000" cy="1755648"/>
          </a:xfrm>
          <a:prstGeom prst="wedgeRectCallout">
            <a:avLst>
              <a:gd name="adj1" fmla="val 86526"/>
              <a:gd name="adj2" fmla="val 41632"/>
            </a:avLst>
          </a:prstGeom>
          <a:ln w="12700" cmpd="sng"/>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2880" tIns="91440" rIns="91440" bIns="91440" rtlCol="0" anchor="ctr"/>
          <a:lstStyle/>
          <a:p>
            <a:pPr algn="ctr"/>
            <a:r>
              <a:rPr lang="en-US" sz="1600" b="1" dirty="0" smtClean="0">
                <a:solidFill>
                  <a:srgbClr val="FF0000"/>
                </a:solidFill>
                <a:latin typeface="Arial"/>
                <a:cs typeface="Arial"/>
              </a:rPr>
              <a:t>Step 2: </a:t>
            </a:r>
            <a:r>
              <a:rPr lang="en-US" sz="1600" dirty="0" smtClean="0">
                <a:solidFill>
                  <a:schemeClr val="tx1"/>
                </a:solidFill>
                <a:latin typeface="Arial"/>
                <a:cs typeface="Arial"/>
              </a:rPr>
              <a:t>Select</a:t>
            </a:r>
            <a:r>
              <a:rPr lang="en-US" sz="1600" dirty="0" smtClean="0">
                <a:solidFill>
                  <a:srgbClr val="FF0000"/>
                </a:solidFill>
                <a:latin typeface="Arial"/>
                <a:cs typeface="Arial"/>
              </a:rPr>
              <a:t> </a:t>
            </a:r>
            <a:r>
              <a:rPr lang="en-US" sz="1600" dirty="0" smtClean="0">
                <a:latin typeface="Arial"/>
                <a:cs typeface="Arial"/>
              </a:rPr>
              <a:t>your filters, using the drop down box. </a:t>
            </a:r>
          </a:p>
          <a:p>
            <a:pPr algn="ctr"/>
            <a:r>
              <a:rPr lang="en-US" sz="1200" b="1" dirty="0" smtClean="0">
                <a:latin typeface="Arial"/>
                <a:cs typeface="Arial"/>
              </a:rPr>
              <a:t>NOTE</a:t>
            </a:r>
            <a:r>
              <a:rPr lang="en-US" sz="1100" b="1" dirty="0" smtClean="0">
                <a:latin typeface="Arial"/>
                <a:cs typeface="Arial"/>
              </a:rPr>
              <a:t>: </a:t>
            </a:r>
            <a:r>
              <a:rPr lang="en-US" sz="1100" dirty="0" smtClean="0">
                <a:latin typeface="Arial"/>
                <a:cs typeface="Arial"/>
              </a:rPr>
              <a:t>For detailed instructions, please see Filters Quick Start Guide</a:t>
            </a:r>
            <a:endParaRPr lang="en-US" sz="1100" dirty="0">
              <a:latin typeface="Arial"/>
              <a:cs typeface="Arial"/>
            </a:endParaRPr>
          </a:p>
        </p:txBody>
      </p:sp>
      <p:sp>
        <p:nvSpPr>
          <p:cNvPr id="5" name="Rectangular Callout 4"/>
          <p:cNvSpPr/>
          <p:nvPr/>
        </p:nvSpPr>
        <p:spPr>
          <a:xfrm>
            <a:off x="0" y="3124200"/>
            <a:ext cx="2286000" cy="993648"/>
          </a:xfrm>
          <a:prstGeom prst="wedgeRectCallout">
            <a:avLst>
              <a:gd name="adj1" fmla="val 71697"/>
              <a:gd name="adj2" fmla="val -46155"/>
            </a:avLst>
          </a:prstGeom>
          <a:ln w="12700" cmpd="sng"/>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2880" tIns="91440" rIns="91440" bIns="91440" rtlCol="0" anchor="ctr"/>
          <a:lstStyle/>
          <a:p>
            <a:pPr algn="ctr"/>
            <a:r>
              <a:rPr lang="en-US" sz="1600" b="1" dirty="0" smtClean="0">
                <a:solidFill>
                  <a:srgbClr val="FF0000"/>
                </a:solidFill>
                <a:latin typeface="Arial"/>
                <a:cs typeface="Arial"/>
              </a:rPr>
              <a:t>Step 3</a:t>
            </a:r>
            <a:r>
              <a:rPr lang="en-US" sz="1600" b="1" dirty="0" smtClean="0">
                <a:latin typeface="Arial"/>
                <a:cs typeface="Arial"/>
              </a:rPr>
              <a:t>: </a:t>
            </a:r>
            <a:r>
              <a:rPr lang="en-US" sz="1600" dirty="0" smtClean="0">
                <a:latin typeface="Arial"/>
                <a:cs typeface="Arial"/>
              </a:rPr>
              <a:t>Select your expiration date if applicable</a:t>
            </a:r>
            <a:endParaRPr lang="en-US" sz="1600" dirty="0">
              <a:latin typeface="Arial"/>
              <a:cs typeface="Arial"/>
            </a:endParaRPr>
          </a:p>
        </p:txBody>
      </p:sp>
      <p:sp>
        <p:nvSpPr>
          <p:cNvPr id="6" name="Rectangular Callout 5"/>
          <p:cNvSpPr/>
          <p:nvPr/>
        </p:nvSpPr>
        <p:spPr>
          <a:xfrm>
            <a:off x="152400" y="4953000"/>
            <a:ext cx="2286000" cy="1676400"/>
          </a:xfrm>
          <a:prstGeom prst="wedgeRectCallout">
            <a:avLst>
              <a:gd name="adj1" fmla="val 96238"/>
              <a:gd name="adj2" fmla="val -144266"/>
            </a:avLst>
          </a:prstGeom>
          <a:ln w="12700" cmpd="sng"/>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2880" tIns="91440" rIns="91440" bIns="91440" rtlCol="0" anchor="ctr"/>
          <a:lstStyle/>
          <a:p>
            <a:pPr algn="ctr"/>
            <a:r>
              <a:rPr lang="en-US" sz="1600" b="1" dirty="0" smtClean="0">
                <a:solidFill>
                  <a:srgbClr val="FF0000"/>
                </a:solidFill>
                <a:latin typeface="Arial"/>
                <a:cs typeface="Arial"/>
              </a:rPr>
              <a:t>Step 4</a:t>
            </a:r>
            <a:r>
              <a:rPr lang="en-US" sz="1600" b="1" dirty="0" smtClean="0">
                <a:latin typeface="Arial"/>
                <a:cs typeface="Arial"/>
              </a:rPr>
              <a:t>: </a:t>
            </a:r>
            <a:r>
              <a:rPr lang="en-US" sz="1600" dirty="0" smtClean="0">
                <a:latin typeface="Arial"/>
                <a:cs typeface="Arial"/>
              </a:rPr>
              <a:t>Select how often you would like these reports to be e-mailed from the drop-down box</a:t>
            </a:r>
            <a:endParaRPr lang="en-US" sz="1600" dirty="0">
              <a:latin typeface="Arial"/>
              <a:cs typeface="Arial"/>
            </a:endParaRPr>
          </a:p>
        </p:txBody>
      </p:sp>
      <p:sp>
        <p:nvSpPr>
          <p:cNvPr id="7" name="Rectangular Callout 6"/>
          <p:cNvSpPr/>
          <p:nvPr/>
        </p:nvSpPr>
        <p:spPr>
          <a:xfrm>
            <a:off x="5638800" y="4038600"/>
            <a:ext cx="2743200" cy="1447800"/>
          </a:xfrm>
          <a:prstGeom prst="wedgeRectCallout">
            <a:avLst>
              <a:gd name="adj1" fmla="val 28948"/>
              <a:gd name="adj2" fmla="val -111308"/>
            </a:avLst>
          </a:prstGeom>
          <a:ln w="12700" cmpd="sng"/>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2880" tIns="91440" rIns="91440" bIns="91440" rtlCol="0" anchor="ctr"/>
          <a:lstStyle/>
          <a:p>
            <a:pPr algn="ctr"/>
            <a:r>
              <a:rPr lang="en-US" sz="1600" b="1" dirty="0" smtClean="0">
                <a:solidFill>
                  <a:srgbClr val="FF0000"/>
                </a:solidFill>
                <a:latin typeface="Arial"/>
                <a:cs typeface="Arial"/>
              </a:rPr>
              <a:t>Step </a:t>
            </a:r>
            <a:r>
              <a:rPr lang="en-US" sz="1600" b="1" dirty="0" smtClean="0">
                <a:solidFill>
                  <a:srgbClr val="FF0000"/>
                </a:solidFill>
                <a:latin typeface="Arial"/>
                <a:cs typeface="Arial"/>
              </a:rPr>
              <a:t>5</a:t>
            </a:r>
            <a:r>
              <a:rPr lang="en-US" sz="1600" dirty="0" smtClean="0">
                <a:latin typeface="Arial"/>
                <a:cs typeface="Arial"/>
              </a:rPr>
              <a:t>: Input the email addresses you would like this report to be emailed to. Separate multiple emails with a comma</a:t>
            </a:r>
            <a:endParaRPr lang="en-US" sz="1600" dirty="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 your criteria</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0" y="609600"/>
            <a:ext cx="9144000" cy="6248400"/>
          </a:xfrm>
          <a:prstGeom prst="rect">
            <a:avLst/>
          </a:prstGeom>
          <a:noFill/>
          <a:ln w="9525">
            <a:noFill/>
            <a:miter lim="800000"/>
            <a:headEnd/>
            <a:tailEnd/>
          </a:ln>
          <a:effectLst/>
        </p:spPr>
      </p:pic>
      <p:sp>
        <p:nvSpPr>
          <p:cNvPr id="4" name="Rectangular Callout 3"/>
          <p:cNvSpPr/>
          <p:nvPr/>
        </p:nvSpPr>
        <p:spPr>
          <a:xfrm>
            <a:off x="0" y="3352800"/>
            <a:ext cx="2209800" cy="2362200"/>
          </a:xfrm>
          <a:prstGeom prst="wedgeRectCallout">
            <a:avLst>
              <a:gd name="adj1" fmla="val 179915"/>
              <a:gd name="adj2" fmla="val -28249"/>
            </a:avLst>
          </a:prstGeom>
          <a:ln w="12700" cmpd="sng"/>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2880" tIns="91440" rIns="91440" bIns="91440" rtlCol="0" anchor="ctr"/>
          <a:lstStyle/>
          <a:p>
            <a:pPr algn="ctr"/>
            <a:r>
              <a:rPr lang="en-US" sz="1600" dirty="0" smtClean="0">
                <a:latin typeface="Arial"/>
                <a:cs typeface="Arial"/>
              </a:rPr>
              <a:t>Once you have completed which recipients you want to include on the distribution click </a:t>
            </a:r>
            <a:r>
              <a:rPr lang="en-US" sz="1600" b="1" dirty="0" smtClean="0">
                <a:latin typeface="Arial"/>
                <a:cs typeface="Arial"/>
              </a:rPr>
              <a:t>“</a:t>
            </a:r>
            <a:r>
              <a:rPr lang="en-US" sz="1600" b="1" dirty="0" smtClean="0">
                <a:latin typeface="Arial"/>
                <a:cs typeface="Arial"/>
              </a:rPr>
              <a:t>Save”</a:t>
            </a:r>
            <a:r>
              <a:rPr lang="en-US" sz="1600" dirty="0" smtClean="0">
                <a:latin typeface="Arial"/>
                <a:cs typeface="Arial"/>
              </a:rPr>
              <a:t>. T</a:t>
            </a:r>
            <a:r>
              <a:rPr lang="en-US" sz="1600" dirty="0" smtClean="0">
                <a:latin typeface="Arial"/>
                <a:cs typeface="Arial"/>
              </a:rPr>
              <a:t>his </a:t>
            </a:r>
            <a:r>
              <a:rPr lang="en-US" sz="1600" dirty="0" smtClean="0">
                <a:latin typeface="Arial"/>
                <a:cs typeface="Arial"/>
              </a:rPr>
              <a:t>distribution will now appear in the table below</a:t>
            </a:r>
            <a:endParaRPr lang="en-US" sz="1600" dirty="0">
              <a:latin typeface="Arial"/>
              <a:cs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Completed Distributions</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0" y="631732"/>
            <a:ext cx="9144000" cy="6226268"/>
          </a:xfrm>
          <a:prstGeom prst="rect">
            <a:avLst/>
          </a:prstGeom>
          <a:noFill/>
          <a:ln w="9525">
            <a:noFill/>
            <a:miter lim="800000"/>
            <a:headEnd/>
            <a:tailEnd/>
          </a:ln>
          <a:effectLst/>
        </p:spPr>
      </p:pic>
      <p:sp>
        <p:nvSpPr>
          <p:cNvPr id="4" name="Rectangular Callout 3"/>
          <p:cNvSpPr/>
          <p:nvPr/>
        </p:nvSpPr>
        <p:spPr>
          <a:xfrm>
            <a:off x="0" y="2514600"/>
            <a:ext cx="2590800" cy="3200400"/>
          </a:xfrm>
          <a:prstGeom prst="wedgeRectCallout">
            <a:avLst>
              <a:gd name="adj1" fmla="val 161217"/>
              <a:gd name="adj2" fmla="val 63376"/>
            </a:avLst>
          </a:prstGeom>
          <a:ln w="12700" cmpd="sng"/>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2880" tIns="91440" rIns="91440" bIns="91440" rtlCol="0" anchor="ctr"/>
          <a:lstStyle/>
          <a:p>
            <a:pPr algn="ctr"/>
            <a:r>
              <a:rPr lang="en-US" sz="1600" dirty="0" smtClean="0">
                <a:latin typeface="Arial"/>
                <a:cs typeface="Arial"/>
              </a:rPr>
              <a:t>Once you have completed a distribution it will appear in the list below. To modify an existing distribution list you must click from the table below, make your changes above or enter additional emails and click save. You can also copy and delete as seen below</a:t>
            </a:r>
            <a:endParaRPr lang="en-US" sz="1600" dirty="0">
              <a:latin typeface="Arial"/>
              <a:cs typeface="Arial"/>
            </a:endParaRPr>
          </a:p>
        </p:txBody>
      </p:sp>
      <p:sp>
        <p:nvSpPr>
          <p:cNvPr id="5" name="Oval 4"/>
          <p:cNvSpPr/>
          <p:nvPr/>
        </p:nvSpPr>
        <p:spPr>
          <a:xfrm>
            <a:off x="5181600" y="6324600"/>
            <a:ext cx="1295400" cy="3048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BP powerpoint 1">
      <a:dk1>
        <a:srgbClr val="4B4B4B"/>
      </a:dk1>
      <a:lt1>
        <a:sysClr val="window" lastClr="FFFFFF"/>
      </a:lt1>
      <a:dk2>
        <a:srgbClr val="A7A7A7"/>
      </a:dk2>
      <a:lt2>
        <a:srgbClr val="F1F1F1"/>
      </a:lt2>
      <a:accent1>
        <a:srgbClr val="126E2A"/>
      </a:accent1>
      <a:accent2>
        <a:srgbClr val="EE0D16"/>
      </a:accent2>
      <a:accent3>
        <a:srgbClr val="0049EE"/>
      </a:accent3>
      <a:accent4>
        <a:srgbClr val="8064A2"/>
      </a:accent4>
      <a:accent5>
        <a:srgbClr val="4BACC6"/>
      </a:accent5>
      <a:accent6>
        <a:srgbClr val="F79646"/>
      </a:accent6>
      <a:hlink>
        <a:srgbClr val="0C5C1E"/>
      </a:hlink>
      <a:folHlink>
        <a:srgbClr val="0A471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cmpd="sng"/>
        <a:effectLst>
          <a:outerShdw blurRad="63500" sx="102000" sy="102000" algn="ctr" rotWithShape="0">
            <a:prstClr val="black">
              <a:alpha val="40000"/>
            </a:prstClr>
          </a:outerShdw>
        </a:effectLst>
      </a:spPr>
      <a:bodyPr lIns="182880" tIns="91440" rIns="91440" bIns="91440" rtlCol="0" anchor="ctr"/>
      <a:lstStyle>
        <a:defPPr>
          <a:defRPr sz="1600" dirty="0">
            <a:latin typeface="Arial"/>
            <a:cs typeface="Arial"/>
          </a:defRPr>
        </a:defPPr>
      </a:lstStyle>
      <a:style>
        <a:lnRef idx="2">
          <a:schemeClr val="dk1"/>
        </a:lnRef>
        <a:fillRef idx="1">
          <a:schemeClr val="lt1"/>
        </a:fillRef>
        <a:effectRef idx="0">
          <a:schemeClr val="dk1"/>
        </a:effectRef>
        <a:fontRef idx="minor">
          <a:schemeClr val="dk1"/>
        </a:fontRef>
      </a:style>
    </a:spDef>
    <a:lnDef>
      <a:spPr>
        <a:ln w="38100" cmpd="sng">
          <a:solidFill>
            <a:schemeClr val="tx1">
              <a:lumMod val="50000"/>
            </a:schemeClr>
          </a:solidFill>
          <a:tailEnd type="arrow"/>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TotalTime>
  <Words>381</Words>
  <Application>Microsoft Office PowerPoint</Application>
  <PresentationFormat>On-screen Show (4:3)</PresentationFormat>
  <Paragraphs>39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1_Office Theme</vt:lpstr>
      <vt:lpstr>Labcheck Next Generation  Quick Start Guide</vt:lpstr>
      <vt:lpstr>Management Reports</vt:lpstr>
      <vt:lpstr>Accessing Distributions</vt:lpstr>
      <vt:lpstr>How to set up a report distribution</vt:lpstr>
      <vt:lpstr>How to set up a report distribution</vt:lpstr>
      <vt:lpstr>Saving your criteria</vt:lpstr>
      <vt:lpstr>Completed Distributions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Labcheck Next Generation  Quick Start Guide</dc:title>
  <dc:creator>Mary Geraci</dc:creator>
  <cp:lastModifiedBy>Mary Geraci</cp:lastModifiedBy>
  <cp:revision>39</cp:revision>
  <dcterms:created xsi:type="dcterms:W3CDTF">2013-07-30T17:45:42Z</dcterms:created>
  <dcterms:modified xsi:type="dcterms:W3CDTF">2013-08-30T15:39:44Z</dcterms:modified>
</cp:coreProperties>
</file>