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47800"/>
            <a:ext cx="9144000" cy="3048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62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pic>
        <p:nvPicPr>
          <p:cNvPr id="7" name="Picture 6" descr="Labcheck Logo_Dec 201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381000"/>
            <a:ext cx="2479765" cy="762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0D5921"/>
              </a:gs>
              <a:gs pos="28000">
                <a:schemeClr val="accent1"/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 anchor="b">
            <a:noAutofit/>
          </a:bodyPr>
          <a:lstStyle>
            <a:lvl1pPr algn="l">
              <a:defRPr sz="23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dirty="0" smtClean="0">
                <a:solidFill>
                  <a:srgbClr val="008000"/>
                </a:solidFill>
              </a:rPr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2192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0" dirty="0" smtClean="0"/>
              <a:t>Labcheck Next Generation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400" dirty="0" smtClean="0"/>
              <a:t>Quick Start Guide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r>
              <a:rPr lang="en-US" sz="2300" b="1" dirty="0" smtClean="0">
                <a:solidFill>
                  <a:srgbClr val="008000"/>
                </a:solidFill>
              </a:rPr>
              <a:t>Equipment </a:t>
            </a:r>
            <a:r>
              <a:rPr lang="en-US" sz="2300" b="1" dirty="0" smtClean="0">
                <a:solidFill>
                  <a:srgbClr val="008000"/>
                </a:solidFill>
              </a:rPr>
              <a:t>Management</a:t>
            </a:r>
            <a:endParaRPr lang="en-US" sz="2300" b="1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599"/>
            <a:ext cx="9081155" cy="624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Tab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19800" y="4038600"/>
            <a:ext cx="2895600" cy="1676400"/>
          </a:xfrm>
          <a:prstGeom prst="rect">
            <a:avLst/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The right side of the page displays </a:t>
            </a:r>
            <a:r>
              <a:rPr lang="en-US" sz="1600" dirty="0"/>
              <a:t>relevant information related to items selected within the </a:t>
            </a:r>
            <a:r>
              <a:rPr lang="en-US" sz="1600" b="1" dirty="0"/>
              <a:t>“Equipment Hierarchy</a:t>
            </a:r>
            <a:r>
              <a:rPr lang="en-US" sz="1600" b="1" dirty="0" smtClean="0"/>
              <a:t>”</a:t>
            </a:r>
            <a:endParaRPr lang="en-US" sz="1600" b="1" dirty="0">
              <a:latin typeface="Arial"/>
              <a:cs typeface="Arial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1905000" y="5178552"/>
            <a:ext cx="2743200" cy="1374648"/>
          </a:xfrm>
          <a:prstGeom prst="wedgeRectCallout">
            <a:avLst>
              <a:gd name="adj1" fmla="val -40950"/>
              <a:gd name="adj2" fmla="val -182464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On </a:t>
            </a:r>
            <a:r>
              <a:rPr lang="en-US" sz="1600" dirty="0"/>
              <a:t>the left side of the page, the </a:t>
            </a:r>
            <a:r>
              <a:rPr lang="en-US" sz="1600" b="1" dirty="0"/>
              <a:t>“</a:t>
            </a:r>
            <a:r>
              <a:rPr lang="en-US" sz="1600" b="1" dirty="0" smtClean="0"/>
              <a:t>Equipment” </a:t>
            </a:r>
            <a:r>
              <a:rPr lang="en-US" sz="1600" dirty="0"/>
              <a:t>displays users worksites, units and components in a tree </a:t>
            </a:r>
            <a:r>
              <a:rPr lang="en-US" sz="1600" dirty="0" smtClean="0"/>
              <a:t>format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2743200" y="152400"/>
            <a:ext cx="2667000" cy="990600"/>
          </a:xfrm>
          <a:prstGeom prst="wedgeRectCallout">
            <a:avLst>
              <a:gd name="adj1" fmla="val -19387"/>
              <a:gd name="adj2" fmla="val 75030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Equipment </a:t>
            </a:r>
            <a:r>
              <a:rPr lang="en-US" sz="1600" dirty="0"/>
              <a:t>management is performed in the </a:t>
            </a:r>
            <a:r>
              <a:rPr lang="en-US" sz="1600" b="1" dirty="0"/>
              <a:t>“Equipment” </a:t>
            </a:r>
            <a:r>
              <a:rPr lang="en-US" sz="1600" dirty="0" smtClean="0"/>
              <a:t>tab </a:t>
            </a:r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Worksite Level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4514"/>
            <a:ext cx="9144000" cy="631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ular Callout 3"/>
          <p:cNvSpPr/>
          <p:nvPr/>
        </p:nvSpPr>
        <p:spPr>
          <a:xfrm>
            <a:off x="609600" y="4419600"/>
            <a:ext cx="2819400" cy="1450848"/>
          </a:xfrm>
          <a:prstGeom prst="wedgeRectCallout">
            <a:avLst>
              <a:gd name="adj1" fmla="val -49142"/>
              <a:gd name="adj2" fmla="val -116922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Worksites </a:t>
            </a:r>
            <a:r>
              <a:rPr lang="en-US" sz="1600" dirty="0"/>
              <a:t>are identified </a:t>
            </a:r>
            <a:r>
              <a:rPr lang="en-US" sz="1600" dirty="0" smtClean="0"/>
              <a:t>by blue </a:t>
            </a:r>
            <a:r>
              <a:rPr lang="en-US" sz="1600" b="1" dirty="0"/>
              <a:t>“File” </a:t>
            </a:r>
            <a:r>
              <a:rPr lang="en-US" sz="1600" dirty="0"/>
              <a:t>icons. When selected, users can view a worksite sample summary, unit list, and site </a:t>
            </a:r>
            <a:r>
              <a:rPr lang="en-US" sz="1600" dirty="0" smtClean="0"/>
              <a:t>details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4876800" y="3505200"/>
            <a:ext cx="3733800" cy="3124200"/>
          </a:xfrm>
          <a:prstGeom prst="wedgeRectCallout">
            <a:avLst>
              <a:gd name="adj1" fmla="val -57420"/>
              <a:gd name="adj2" fmla="val -65505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The </a:t>
            </a:r>
            <a:r>
              <a:rPr lang="en-US" sz="1600" dirty="0"/>
              <a:t>tabs within </a:t>
            </a:r>
            <a:r>
              <a:rPr lang="en-US" sz="1600" dirty="0" smtClean="0"/>
              <a:t>on the right side can </a:t>
            </a:r>
            <a:r>
              <a:rPr lang="en-US" sz="1600" dirty="0"/>
              <a:t>be used to display the following: </a:t>
            </a:r>
          </a:p>
          <a:p>
            <a:r>
              <a:rPr lang="en-US" sz="1600" dirty="0"/>
              <a:t>•</a:t>
            </a:r>
            <a:r>
              <a:rPr lang="en-US" sz="1600" b="1" dirty="0"/>
              <a:t>Summary Tab </a:t>
            </a:r>
            <a:r>
              <a:rPr lang="en-US" sz="1600" dirty="0"/>
              <a:t>– contains a list of unviewed C + D codes and equipment due or overdue for sampling. </a:t>
            </a:r>
          </a:p>
          <a:p>
            <a:r>
              <a:rPr lang="en-US" sz="1600" dirty="0"/>
              <a:t>•</a:t>
            </a:r>
            <a:r>
              <a:rPr lang="en-US" sz="1600" b="1" dirty="0"/>
              <a:t>Unit List Tab</a:t>
            </a:r>
            <a:r>
              <a:rPr lang="en-US" sz="1600" dirty="0"/>
              <a:t>– contains a list of registered units that can be added to, modified, copied or deleted. </a:t>
            </a:r>
          </a:p>
          <a:p>
            <a:r>
              <a:rPr lang="en-US" sz="1600" dirty="0"/>
              <a:t>•</a:t>
            </a:r>
            <a:r>
              <a:rPr lang="en-US" sz="1600" b="1" dirty="0"/>
              <a:t>Customer Details Tab</a:t>
            </a:r>
            <a:r>
              <a:rPr lang="en-US" sz="1600" dirty="0"/>
              <a:t>– contains site contact information (address, phone, primary contact). </a:t>
            </a:r>
          </a:p>
        </p:txBody>
      </p:sp>
      <p:sp>
        <p:nvSpPr>
          <p:cNvPr id="6" name="Oval 5"/>
          <p:cNvSpPr/>
          <p:nvPr/>
        </p:nvSpPr>
        <p:spPr>
          <a:xfrm>
            <a:off x="3352800" y="2590800"/>
            <a:ext cx="2590800" cy="4572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Oval 8"/>
          <p:cNvSpPr/>
          <p:nvPr/>
        </p:nvSpPr>
        <p:spPr>
          <a:xfrm>
            <a:off x="381000" y="3124200"/>
            <a:ext cx="381000" cy="3048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Lists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ular Callout 3"/>
          <p:cNvSpPr/>
          <p:nvPr/>
        </p:nvSpPr>
        <p:spPr>
          <a:xfrm>
            <a:off x="6629400" y="1828800"/>
            <a:ext cx="2514600" cy="917448"/>
          </a:xfrm>
          <a:prstGeom prst="wedgeRectCallout">
            <a:avLst>
              <a:gd name="adj1" fmla="val -1920"/>
              <a:gd name="adj2" fmla="val 92043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>
                <a:latin typeface="Arial"/>
                <a:cs typeface="Arial"/>
              </a:rPr>
              <a:t>Equipment lists can be extracted in both XLS and XML format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457200" y="4419600"/>
            <a:ext cx="2819400" cy="1219200"/>
          </a:xfrm>
          <a:prstGeom prst="wedgeRectCallout">
            <a:avLst>
              <a:gd name="adj1" fmla="val 58424"/>
              <a:gd name="adj2" fmla="val -108540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>
                <a:latin typeface="Arial"/>
                <a:cs typeface="Arial"/>
              </a:rPr>
              <a:t>Select at the top to extract all or select individual equipment to be downloaded by using the check boxes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6" name="Oval 5"/>
          <p:cNvSpPr/>
          <p:nvPr/>
        </p:nvSpPr>
        <p:spPr>
          <a:xfrm>
            <a:off x="4114800" y="2667000"/>
            <a:ext cx="762000" cy="2286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Oval 6"/>
          <p:cNvSpPr/>
          <p:nvPr/>
        </p:nvSpPr>
        <p:spPr>
          <a:xfrm>
            <a:off x="7239000" y="3048000"/>
            <a:ext cx="1524000" cy="3048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Oval 7"/>
          <p:cNvSpPr/>
          <p:nvPr/>
        </p:nvSpPr>
        <p:spPr>
          <a:xfrm>
            <a:off x="3429000" y="3505200"/>
            <a:ext cx="457200" cy="2286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Oval 8"/>
          <p:cNvSpPr/>
          <p:nvPr/>
        </p:nvSpPr>
        <p:spPr>
          <a:xfrm>
            <a:off x="152400" y="3124200"/>
            <a:ext cx="3200400" cy="2286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10" name="Oval 9"/>
          <p:cNvSpPr/>
          <p:nvPr/>
        </p:nvSpPr>
        <p:spPr>
          <a:xfrm>
            <a:off x="7086600" y="4800600"/>
            <a:ext cx="1066800" cy="2286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3429000" y="5867400"/>
            <a:ext cx="3657600" cy="990600"/>
          </a:xfrm>
          <a:prstGeom prst="wedgeRectCallout">
            <a:avLst>
              <a:gd name="adj1" fmla="val 62405"/>
              <a:gd name="adj2" fmla="val -141209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>
                <a:latin typeface="Arial"/>
                <a:cs typeface="Arial"/>
              </a:rPr>
              <a:t>XLS – Standard excel format</a:t>
            </a:r>
          </a:p>
          <a:p>
            <a:r>
              <a:rPr lang="en-US" sz="1600" dirty="0" smtClean="0">
                <a:latin typeface="Arial"/>
                <a:cs typeface="Arial"/>
              </a:rPr>
              <a:t>XML- used for a 3</a:t>
            </a:r>
            <a:r>
              <a:rPr lang="en-US" sz="1600" baseline="30000" dirty="0" smtClean="0">
                <a:latin typeface="Arial"/>
                <a:cs typeface="Arial"/>
              </a:rPr>
              <a:t>rd</a:t>
            </a:r>
            <a:r>
              <a:rPr lang="en-US" sz="1600" dirty="0" smtClean="0">
                <a:latin typeface="Arial"/>
                <a:cs typeface="Arial"/>
              </a:rPr>
              <a:t> party software</a:t>
            </a:r>
          </a:p>
          <a:p>
            <a:r>
              <a:rPr lang="en-US" sz="1600" dirty="0" smtClean="0">
                <a:latin typeface="Arial"/>
                <a:cs typeface="Arial"/>
              </a:rPr>
              <a:t>Once selected click “Download Data” and a new window will pop up</a:t>
            </a:r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Level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ular Callout 3"/>
          <p:cNvSpPr/>
          <p:nvPr/>
        </p:nvSpPr>
        <p:spPr>
          <a:xfrm>
            <a:off x="685800" y="4572000"/>
            <a:ext cx="2362200" cy="1450848"/>
          </a:xfrm>
          <a:prstGeom prst="wedgeRectCallout">
            <a:avLst>
              <a:gd name="adj1" fmla="val -46484"/>
              <a:gd name="adj2" fmla="val -120501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Units </a:t>
            </a:r>
            <a:r>
              <a:rPr lang="en-US" sz="1600" dirty="0"/>
              <a:t>are identified by </a:t>
            </a:r>
            <a:r>
              <a:rPr lang="en-US" sz="1600" b="1" dirty="0"/>
              <a:t>“Gear” </a:t>
            </a:r>
            <a:r>
              <a:rPr lang="en-US" sz="1600" dirty="0"/>
              <a:t>icons. When selected, users can view a unit sample summary, unit list, and site </a:t>
            </a:r>
            <a:r>
              <a:rPr lang="en-US" sz="1600" dirty="0" smtClean="0"/>
              <a:t>details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4648200" y="4114800"/>
            <a:ext cx="3505200" cy="1298448"/>
          </a:xfrm>
          <a:prstGeom prst="wedgeRectCallout">
            <a:avLst>
              <a:gd name="adj1" fmla="val -40320"/>
              <a:gd name="adj2" fmla="val -136889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From </a:t>
            </a:r>
            <a:r>
              <a:rPr lang="en-US" sz="1600" b="1" dirty="0"/>
              <a:t>“Component List”, </a:t>
            </a:r>
            <a:r>
              <a:rPr lang="en-US" sz="1600" dirty="0"/>
              <a:t>view registered components associated with a unit and details (make/model, etc</a:t>
            </a:r>
            <a:r>
              <a:rPr lang="en-US" sz="1600" dirty="0" smtClean="0"/>
              <a:t>.)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6" name="Oval 5"/>
          <p:cNvSpPr/>
          <p:nvPr/>
        </p:nvSpPr>
        <p:spPr>
          <a:xfrm>
            <a:off x="533400" y="3352800"/>
            <a:ext cx="304800" cy="2286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Oval 6"/>
          <p:cNvSpPr/>
          <p:nvPr/>
        </p:nvSpPr>
        <p:spPr>
          <a:xfrm>
            <a:off x="4191000" y="2743200"/>
            <a:ext cx="1066800" cy="2286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Oval 7"/>
          <p:cNvSpPr/>
          <p:nvPr/>
        </p:nvSpPr>
        <p:spPr>
          <a:xfrm>
            <a:off x="6248400" y="2362200"/>
            <a:ext cx="1371600" cy="304800"/>
          </a:xfrm>
          <a:prstGeom prst="ellipse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Level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ular Callout 3"/>
          <p:cNvSpPr/>
          <p:nvPr/>
        </p:nvSpPr>
        <p:spPr>
          <a:xfrm>
            <a:off x="1295400" y="4724400"/>
            <a:ext cx="2743200" cy="1905000"/>
          </a:xfrm>
          <a:prstGeom prst="wedgeRectCallout">
            <a:avLst>
              <a:gd name="adj1" fmla="val -62600"/>
              <a:gd name="adj2" fmla="val -72973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Components </a:t>
            </a:r>
            <a:r>
              <a:rPr lang="en-US" sz="1600" dirty="0"/>
              <a:t>are identified by </a:t>
            </a:r>
            <a:r>
              <a:rPr lang="en-US" sz="1600" b="1" dirty="0"/>
              <a:t>“Wrench” </a:t>
            </a:r>
            <a:r>
              <a:rPr lang="en-US" sz="1600" dirty="0"/>
              <a:t>icons. When selected, users can view a list of samples, component details, and component maintenance </a:t>
            </a:r>
            <a:r>
              <a:rPr lang="en-US" sz="1600" dirty="0" smtClean="0"/>
              <a:t>events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715000" y="4800600"/>
            <a:ext cx="2667000" cy="1755648"/>
          </a:xfrm>
          <a:prstGeom prst="wedgeRectCallout">
            <a:avLst>
              <a:gd name="adj1" fmla="val -103449"/>
              <a:gd name="adj2" fmla="val -84338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Clicking </a:t>
            </a:r>
            <a:r>
              <a:rPr lang="en-US" sz="1600" dirty="0"/>
              <a:t>on a sample allows you to go back to Sample Details to review the full report. 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562600" y="2819400"/>
            <a:ext cx="3200400" cy="1298448"/>
          </a:xfrm>
          <a:prstGeom prst="wedgeRectCallout">
            <a:avLst>
              <a:gd name="adj1" fmla="val -93811"/>
              <a:gd name="adj2" fmla="val -24892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From </a:t>
            </a:r>
            <a:r>
              <a:rPr lang="en-US" sz="1600" b="1" dirty="0"/>
              <a:t>“Sample History”</a:t>
            </a:r>
            <a:r>
              <a:rPr lang="en-US" sz="1600" dirty="0"/>
              <a:t>,</a:t>
            </a:r>
            <a:r>
              <a:rPr lang="en-US" sz="1600" b="1" dirty="0"/>
              <a:t> </a:t>
            </a:r>
            <a:r>
              <a:rPr lang="en-US" sz="1600" dirty="0"/>
              <a:t>you can view a list of all samples for this component, component details, and component maintenance events. 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Oval 6"/>
          <p:cNvSpPr/>
          <p:nvPr/>
        </p:nvSpPr>
        <p:spPr>
          <a:xfrm>
            <a:off x="3581400" y="3886200"/>
            <a:ext cx="838200" cy="381000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2000" y="4038600"/>
            <a:ext cx="304800" cy="304800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Oval 8"/>
          <p:cNvSpPr/>
          <p:nvPr/>
        </p:nvSpPr>
        <p:spPr>
          <a:xfrm flipV="1">
            <a:off x="3505200" y="2819400"/>
            <a:ext cx="990600" cy="304800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400800" y="2438400"/>
            <a:ext cx="1143000" cy="304800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Level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ular Callout 3"/>
          <p:cNvSpPr/>
          <p:nvPr/>
        </p:nvSpPr>
        <p:spPr>
          <a:xfrm>
            <a:off x="1219200" y="4343400"/>
            <a:ext cx="2133600" cy="1679448"/>
          </a:xfrm>
          <a:prstGeom prst="wedgeRectCallout">
            <a:avLst>
              <a:gd name="adj1" fmla="val 61742"/>
              <a:gd name="adj2" fmla="val -108056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From </a:t>
            </a:r>
            <a:r>
              <a:rPr lang="en-US" sz="1600" dirty="0"/>
              <a:t>the component, you can also perform a variety of graphing </a:t>
            </a:r>
            <a:r>
              <a:rPr lang="en-US" sz="1600" dirty="0" smtClean="0"/>
              <a:t>functions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6400800" y="4038600"/>
            <a:ext cx="2590800" cy="1298448"/>
          </a:xfrm>
          <a:prstGeom prst="wedgeRectCallout">
            <a:avLst>
              <a:gd name="adj1" fmla="val -54001"/>
              <a:gd name="adj2" fmla="val -128396"/>
            </a:avLst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The </a:t>
            </a:r>
            <a:r>
              <a:rPr lang="en-US" sz="1600" b="1" dirty="0"/>
              <a:t>“Maintenance” </a:t>
            </a:r>
            <a:r>
              <a:rPr lang="en-US" sz="1600" dirty="0"/>
              <a:t>tab, allows you to record significant component maintenance </a:t>
            </a:r>
            <a:r>
              <a:rPr lang="en-US" sz="1600" dirty="0" smtClean="0"/>
              <a:t>events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6" name="Oval 5"/>
          <p:cNvSpPr/>
          <p:nvPr/>
        </p:nvSpPr>
        <p:spPr>
          <a:xfrm flipV="1">
            <a:off x="5715000" y="2743200"/>
            <a:ext cx="990600" cy="381000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  <p:sp>
        <p:nvSpPr>
          <p:cNvPr id="7" name="Oval 6"/>
          <p:cNvSpPr/>
          <p:nvPr/>
        </p:nvSpPr>
        <p:spPr>
          <a:xfrm flipV="1">
            <a:off x="3429000" y="3048000"/>
            <a:ext cx="2438400" cy="609600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Labels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5181600" y="5715000"/>
            <a:ext cx="3352800" cy="914400"/>
          </a:xfrm>
          <a:prstGeom prst="roundRect">
            <a:avLst/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i="1" dirty="0" smtClean="0"/>
              <a:t>NOTE</a:t>
            </a:r>
            <a:r>
              <a:rPr lang="en-US" sz="1600" i="1" dirty="0"/>
              <a:t>: See Quick Start Guide for more details on generating Sample Labels. 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48000" y="3352800"/>
            <a:ext cx="3048000" cy="1905000"/>
          </a:xfrm>
          <a:prstGeom prst="roundRect">
            <a:avLst/>
          </a:prstGeom>
          <a:ln w="12700" cmpd="sng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r>
              <a:rPr lang="en-US" sz="1600" dirty="0" smtClean="0"/>
              <a:t>Sample </a:t>
            </a:r>
            <a:r>
              <a:rPr lang="en-US" sz="1600" dirty="0"/>
              <a:t>labels </a:t>
            </a:r>
            <a:r>
              <a:rPr lang="en-US" sz="1600" dirty="0" smtClean="0"/>
              <a:t>are created </a:t>
            </a:r>
            <a:r>
              <a:rPr lang="en-US" sz="1600" dirty="0"/>
              <a:t>from Equipment Hierarchy, </a:t>
            </a:r>
            <a:r>
              <a:rPr lang="en-US" sz="1600" b="1" dirty="0"/>
              <a:t>“New Samples” </a:t>
            </a:r>
            <a:r>
              <a:rPr lang="en-US" sz="1600" dirty="0" smtClean="0"/>
              <a:t>tab becomes available </a:t>
            </a:r>
            <a:r>
              <a:rPr lang="en-US" sz="1600" dirty="0"/>
              <a:t>by selecting the unit/components you want labels for </a:t>
            </a:r>
            <a:endParaRPr lang="en-US" sz="1600" dirty="0">
              <a:latin typeface="Arial"/>
              <a:cs typeface="Arial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1905000" y="4038600"/>
            <a:ext cx="1371600" cy="609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1447800" y="2895600"/>
            <a:ext cx="1828800" cy="1752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38200" y="2438400"/>
            <a:ext cx="609600" cy="762000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82880" tIns="91440" rIns="91440" bIns="91440" rtlCol="0" anchor="ctr"/>
          <a:lstStyle/>
          <a:p>
            <a:pPr algn="ctr"/>
            <a:endParaRPr lang="en-US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P powerpoint 1">
      <a:dk1>
        <a:srgbClr val="4B4B4B"/>
      </a:dk1>
      <a:lt1>
        <a:sysClr val="window" lastClr="FFFFFF"/>
      </a:lt1>
      <a:dk2>
        <a:srgbClr val="A7A7A7"/>
      </a:dk2>
      <a:lt2>
        <a:srgbClr val="F1F1F1"/>
      </a:lt2>
      <a:accent1>
        <a:srgbClr val="126E2A"/>
      </a:accent1>
      <a:accent2>
        <a:srgbClr val="EE0D16"/>
      </a:accent2>
      <a:accent3>
        <a:srgbClr val="0049EE"/>
      </a:accent3>
      <a:accent4>
        <a:srgbClr val="8064A2"/>
      </a:accent4>
      <a:accent5>
        <a:srgbClr val="4BACC6"/>
      </a:accent5>
      <a:accent6>
        <a:srgbClr val="F79646"/>
      </a:accent6>
      <a:hlink>
        <a:srgbClr val="0C5C1E"/>
      </a:hlink>
      <a:folHlink>
        <a:srgbClr val="0A471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 cmpd="sng"/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lIns="182880" tIns="91440" rIns="91440" bIns="91440" rtlCol="0" anchor="ctr"/>
      <a:lstStyle>
        <a:defPPr>
          <a:defRPr sz="1600" dirty="0">
            <a:latin typeface="Arial"/>
            <a:cs typeface="Arial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3104</TotalTime>
  <Words>409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Labcheck Next Generation  Quick Start Guide</vt:lpstr>
      <vt:lpstr>Equipment Tab</vt:lpstr>
      <vt:lpstr>Worksite Level</vt:lpstr>
      <vt:lpstr>Equipment Lists</vt:lpstr>
      <vt:lpstr>Unit Level</vt:lpstr>
      <vt:lpstr>Component Level</vt:lpstr>
      <vt:lpstr>Component Level</vt:lpstr>
      <vt:lpstr>Sample Labels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Labcheck Next Generation  Quick Start Guide</dc:title>
  <dc:creator>Mary Geraci</dc:creator>
  <cp:lastModifiedBy>Mary Geraci</cp:lastModifiedBy>
  <cp:revision>123</cp:revision>
  <dcterms:created xsi:type="dcterms:W3CDTF">2013-05-15T19:41:08Z</dcterms:created>
  <dcterms:modified xsi:type="dcterms:W3CDTF">2013-08-30T13:42:57Z</dcterms:modified>
</cp:coreProperties>
</file>