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66" r:id="rId4"/>
    <p:sldId id="267" r:id="rId5"/>
    <p:sldId id="268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9906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Admin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OAMS Support\Desktop\aug 9 screenshots\LabCheck\Admin Basics\Untitled 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624468"/>
            <a:ext cx="9144001" cy="619565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152400"/>
            <a:ext cx="80772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Using the Admin Tab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432824" y="713678"/>
            <a:ext cx="4343400" cy="1066800"/>
          </a:xfrm>
          <a:prstGeom prst="wedgeRectCallout">
            <a:avLst>
              <a:gd name="adj1" fmla="val 36237"/>
              <a:gd name="adj2" fmla="val 45662"/>
            </a:avLst>
          </a:prstGeom>
          <a:solidFill>
            <a:schemeClr val="tx1">
              <a:lumMod val="20000"/>
              <a:lumOff val="80000"/>
            </a:schemeClr>
          </a:solidFill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/>
              <a:t>Use the </a:t>
            </a:r>
            <a:r>
              <a:rPr lang="en-US" sz="1600" b="1" dirty="0"/>
              <a:t>Admin </a:t>
            </a:r>
            <a:r>
              <a:rPr lang="en-US" sz="1600" b="1" dirty="0" smtClean="0"/>
              <a:t>Tab to: add users</a:t>
            </a:r>
            <a:r>
              <a:rPr lang="en-US" sz="1600" b="1" dirty="0"/>
              <a:t>, manage </a:t>
            </a:r>
            <a:r>
              <a:rPr lang="en-US" sz="1600" b="1" dirty="0" smtClean="0"/>
              <a:t>users</a:t>
            </a:r>
            <a:r>
              <a:rPr lang="en-US" sz="1600" b="1" dirty="0"/>
              <a:t>, create roles, and update worksite information.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077629" y="3967976"/>
            <a:ext cx="3733800" cy="1828800"/>
          </a:xfrm>
          <a:prstGeom prst="wedgeRectCallout">
            <a:avLst>
              <a:gd name="adj1" fmla="val 47325"/>
              <a:gd name="adj2" fmla="val -17244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To add new Users click on the </a:t>
            </a:r>
            <a:r>
              <a:rPr lang="en-US" sz="1600" b="1" dirty="0" smtClean="0"/>
              <a:t>“Admin Tab”</a:t>
            </a:r>
          </a:p>
          <a:p>
            <a:endParaRPr lang="en-US" sz="1600" dirty="0" smtClean="0"/>
          </a:p>
          <a:p>
            <a:r>
              <a:rPr lang="en-US" sz="1600" i="1" dirty="0" smtClean="0"/>
              <a:t>If you do not see the Admin tab when you login in, you do not have admin privileges. Please contact your company admin or Castrol Rep.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7162800" y="1219200"/>
            <a:ext cx="1066800" cy="4572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OAMS Support\Desktop\aug 9 screenshots\LabCheck\Admin Basics\Untitled 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468"/>
            <a:ext cx="9143999" cy="6233531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152400"/>
            <a:ext cx="80772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Using the Admin Tab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73205" y="3200546"/>
            <a:ext cx="2895600" cy="430887"/>
          </a:xfrm>
          <a:prstGeom prst="wedgeRectCallout">
            <a:avLst>
              <a:gd name="adj1" fmla="val -9844"/>
              <a:gd name="adj2" fmla="val -21101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 </a:t>
            </a:r>
            <a:r>
              <a:rPr lang="en-US" sz="1600" dirty="0" smtClean="0"/>
              <a:t>Select the worksite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5229922" y="3870731"/>
            <a:ext cx="2667000" cy="1169551"/>
          </a:xfrm>
          <a:prstGeom prst="wedgeRectCallout">
            <a:avLst>
              <a:gd name="adj1" fmla="val -74534"/>
              <a:gd name="adj2" fmla="val -6279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 </a:t>
            </a:r>
            <a:r>
              <a:rPr lang="en-US" sz="1600" dirty="0" smtClean="0"/>
              <a:t>Select the </a:t>
            </a:r>
            <a:r>
              <a:rPr lang="en-US" sz="1600" b="1" dirty="0" smtClean="0"/>
              <a:t>“Add” </a:t>
            </a:r>
            <a:r>
              <a:rPr lang="en-US" sz="1600" dirty="0" smtClean="0"/>
              <a:t>button to create a new user for this worksite. A pop-up window will appear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11858" y="2834268"/>
            <a:ext cx="1219200" cy="3810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" y="2057400"/>
            <a:ext cx="2743200" cy="3810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OAMS Support\Desktop\aug 9 screenshots\LabCheck\Admin Basics\setup new us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>
            <a:off x="291662" y="664780"/>
            <a:ext cx="2590800" cy="1069848"/>
          </a:xfrm>
          <a:prstGeom prst="wedgeRectCallout">
            <a:avLst>
              <a:gd name="adj1" fmla="val -8828"/>
              <a:gd name="adj2" fmla="val 8614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 </a:t>
            </a:r>
            <a:r>
              <a:rPr lang="en-US" sz="1600" dirty="0" smtClean="0"/>
              <a:t>Complete all of the required fields as marked by a red “</a:t>
            </a:r>
            <a:r>
              <a:rPr lang="en-US" sz="1600" b="1" dirty="0" smtClean="0">
                <a:solidFill>
                  <a:srgbClr val="FF0000"/>
                </a:solidFill>
              </a:rPr>
              <a:t>*</a:t>
            </a:r>
            <a:r>
              <a:rPr lang="en-US" sz="1600" dirty="0" smtClean="0"/>
              <a:t>”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381000" y="4953000"/>
            <a:ext cx="3352800" cy="1524000"/>
          </a:xfrm>
          <a:prstGeom prst="wedgeRectCallout">
            <a:avLst>
              <a:gd name="adj1" fmla="val 27174"/>
              <a:gd name="adj2" fmla="val -6894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 </a:t>
            </a:r>
            <a:r>
              <a:rPr lang="en-US" sz="1600" dirty="0" smtClean="0"/>
              <a:t>Click </a:t>
            </a:r>
            <a:r>
              <a:rPr lang="en-US" sz="1600" b="1" dirty="0" smtClean="0"/>
              <a:t>“Save” </a:t>
            </a:r>
            <a:r>
              <a:rPr lang="en-US" sz="1600" dirty="0" smtClean="0"/>
              <a:t>to complete user registration. Once saved </a:t>
            </a:r>
          </a:p>
          <a:p>
            <a:r>
              <a:rPr lang="en-US" sz="1600" dirty="0" smtClean="0"/>
              <a:t>the user receives an email which includes username, password, </a:t>
            </a:r>
          </a:p>
          <a:p>
            <a:r>
              <a:rPr lang="en-US" sz="1600" dirty="0" smtClean="0"/>
              <a:t>and login instructions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/>
          <a:lstStyle/>
          <a:p>
            <a:r>
              <a:rPr lang="en-US" dirty="0" smtClean="0"/>
              <a:t>Entering Users Information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6096000" y="1939737"/>
            <a:ext cx="2667000" cy="4678204"/>
          </a:xfrm>
          <a:prstGeom prst="wedgeRectCallout">
            <a:avLst>
              <a:gd name="adj1" fmla="val -74443"/>
              <a:gd name="adj2" fmla="val 6581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err="1" smtClean="0">
                <a:solidFill>
                  <a:srgbClr val="595959"/>
                </a:solidFill>
              </a:rPr>
              <a:t>Labcheck</a:t>
            </a:r>
            <a:r>
              <a:rPr lang="en-US" sz="1600" kern="0" dirty="0" smtClean="0">
                <a:solidFill>
                  <a:srgbClr val="595959"/>
                </a:solidFill>
              </a:rPr>
              <a:t> Online has four Roles:</a:t>
            </a:r>
          </a:p>
          <a:p>
            <a:pPr marL="285750" lvl="0" indent="-285750">
              <a:lnSpc>
                <a:spcPct val="50000"/>
              </a:lnSpc>
              <a:buFont typeface="Arial"/>
              <a:buChar char="•"/>
            </a:pPr>
            <a:endParaRPr lang="en-US" sz="1600" kern="0" dirty="0" smtClean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Administrator</a:t>
            </a:r>
            <a:r>
              <a:rPr lang="en-US" sz="1600" kern="0" dirty="0" smtClean="0">
                <a:solidFill>
                  <a:srgbClr val="595959"/>
                </a:solidFill>
              </a:rPr>
              <a:t>: Full access</a:t>
            </a:r>
          </a:p>
          <a:p>
            <a:pPr lvl="0">
              <a:lnSpc>
                <a:spcPct val="50000"/>
              </a:lnSpc>
            </a:pPr>
            <a:endParaRPr lang="en-US" sz="1600" kern="0" dirty="0" smtClean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Manager</a:t>
            </a:r>
            <a:r>
              <a:rPr lang="en-US" sz="1600" kern="0" dirty="0" smtClean="0">
                <a:solidFill>
                  <a:srgbClr val="595959"/>
                </a:solidFill>
              </a:rPr>
              <a:t>: Equipment management, add, edit, delete, and move units</a:t>
            </a:r>
          </a:p>
          <a:p>
            <a:pPr lvl="0">
              <a:lnSpc>
                <a:spcPct val="50000"/>
              </a:lnSpc>
            </a:pPr>
            <a:endParaRPr lang="en-US" sz="1600" kern="0" dirty="0" smtClean="0">
              <a:solidFill>
                <a:srgbClr val="595959"/>
              </a:solidFill>
            </a:endParaRPr>
          </a:p>
          <a:p>
            <a:pPr lvl="0">
              <a:lnSpc>
                <a:spcPct val="50000"/>
              </a:lnSpc>
            </a:pPr>
            <a:endParaRPr lang="en-US" sz="1600" kern="0" dirty="0" smtClean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Sampler + Reporter</a:t>
            </a:r>
            <a:r>
              <a:rPr lang="en-US" sz="1600" kern="0" dirty="0" smtClean="0">
                <a:solidFill>
                  <a:srgbClr val="595959"/>
                </a:solidFill>
              </a:rPr>
              <a:t>:</a:t>
            </a:r>
          </a:p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View all equipment, print labels and access management reports </a:t>
            </a:r>
          </a:p>
          <a:p>
            <a:pPr lvl="0"/>
            <a:endParaRPr lang="en-US" sz="1600" kern="0" dirty="0" smtClean="0">
              <a:solidFill>
                <a:srgbClr val="595959"/>
              </a:solidFill>
            </a:endParaRPr>
          </a:p>
          <a:p>
            <a:r>
              <a:rPr lang="en-US" sz="1600" b="1" kern="0" dirty="0" smtClean="0">
                <a:solidFill>
                  <a:srgbClr val="595959"/>
                </a:solidFill>
              </a:rPr>
              <a:t>Sampler</a:t>
            </a:r>
            <a:r>
              <a:rPr lang="en-US" sz="1600" kern="0" dirty="0" smtClean="0">
                <a:solidFill>
                  <a:srgbClr val="595959"/>
                </a:solidFill>
              </a:rPr>
              <a:t>: View all equipment &amp; print labels</a:t>
            </a:r>
          </a:p>
          <a:p>
            <a:pPr lvl="0"/>
            <a:endParaRPr lang="en-US" sz="1200" kern="0" dirty="0" smtClean="0">
              <a:solidFill>
                <a:srgbClr val="595959"/>
              </a:solidFill>
            </a:endParaRPr>
          </a:p>
          <a:p>
            <a:pPr lvl="0"/>
            <a:endParaRPr lang="en-US" sz="1200" kern="0" dirty="0" smtClean="0">
              <a:solidFill>
                <a:srgbClr val="595959"/>
              </a:solidFill>
            </a:endParaRPr>
          </a:p>
          <a:p>
            <a:pPr lvl="0"/>
            <a:endParaRPr lang="en-US" sz="1200" kern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OAMS Support\Desktop\aug 9 screenshots\LabCheck\Admin Basics\modify us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6056"/>
            <a:ext cx="9144000" cy="6251943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/>
          <a:lstStyle/>
          <a:p>
            <a:r>
              <a:rPr lang="en-US" dirty="0" smtClean="0"/>
              <a:t>Modifying or Deleting Users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81000" y="2895600"/>
            <a:ext cx="2895600" cy="1219200"/>
          </a:xfrm>
          <a:prstGeom prst="wedgeRectCallout">
            <a:avLst>
              <a:gd name="adj1" fmla="val -25906"/>
              <a:gd name="adj2" fmla="val -8576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Select the worksite with the user you would like to modify or delete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09600" y="4648200"/>
            <a:ext cx="2743200" cy="1450848"/>
          </a:xfrm>
          <a:prstGeom prst="wedgeRectCallout">
            <a:avLst>
              <a:gd name="adj1" fmla="val 83063"/>
              <a:gd name="adj2" fmla="val -11187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Highlight by clicking on the user you would like to modify or delete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04800" y="2057400"/>
            <a:ext cx="2743200" cy="3810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38800" y="2819400"/>
            <a:ext cx="2819400" cy="4572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267200" y="4495800"/>
            <a:ext cx="3657600" cy="1752600"/>
          </a:xfrm>
          <a:prstGeom prst="wedgeRectCallout">
            <a:avLst>
              <a:gd name="adj1" fmla="val -5026"/>
              <a:gd name="adj2" fmla="val -12454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rgbClr val="404040"/>
                </a:solidFill>
              </a:rPr>
              <a:t>Choose “</a:t>
            </a:r>
            <a:r>
              <a:rPr lang="en-US" sz="1600" b="1" dirty="0" smtClean="0">
                <a:solidFill>
                  <a:srgbClr val="404040"/>
                </a:solidFill>
              </a:rPr>
              <a:t>Modify</a:t>
            </a:r>
            <a:r>
              <a:rPr lang="en-US" sz="1600" dirty="0" smtClean="0">
                <a:solidFill>
                  <a:srgbClr val="404040"/>
                </a:solidFill>
              </a:rPr>
              <a:t>” or “</a:t>
            </a:r>
            <a:r>
              <a:rPr lang="en-US" sz="1600" b="1" dirty="0" smtClean="0">
                <a:solidFill>
                  <a:srgbClr val="404040"/>
                </a:solidFill>
              </a:rPr>
              <a:t>Delete</a:t>
            </a:r>
            <a:r>
              <a:rPr lang="en-US" sz="1600" dirty="0" smtClean="0">
                <a:solidFill>
                  <a:srgbClr val="404040"/>
                </a:solidFill>
              </a:rPr>
              <a:t>”. All contact information can be changed with the exception of Username. To change a username, delete the user and add them again. Usernames can only be used once</a:t>
            </a:r>
          </a:p>
          <a:p>
            <a:endParaRPr lang="en-US" sz="16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OAMS Support\Desktop\aug 9 screenshots\LabCheck\Admin Basics\data acces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6056"/>
            <a:ext cx="9144000" cy="6251944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>
            <a:off x="685800" y="3733800"/>
            <a:ext cx="3276600" cy="1676400"/>
          </a:xfrm>
          <a:prstGeom prst="wedgeRectCallout">
            <a:avLst>
              <a:gd name="adj1" fmla="val -32938"/>
              <a:gd name="adj2" fmla="val -107708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Expanding the worksite tree allows you to view the users folder for that worksite. Here you can review user details, reset the user’s password, and further control data access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" y="2514600"/>
            <a:ext cx="1143000" cy="3048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5486400" y="4876800"/>
            <a:ext cx="1219200" cy="4572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/>
          <a:lstStyle/>
          <a:p>
            <a:r>
              <a:rPr lang="en-US" dirty="0" smtClean="0"/>
              <a:t>Resetting User Passwords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4114800" y="5486400"/>
            <a:ext cx="4191000" cy="1143000"/>
          </a:xfrm>
          <a:prstGeom prst="wedgeRectCallout">
            <a:avLst>
              <a:gd name="adj1" fmla="val 9212"/>
              <a:gd name="adj2" fmla="val -7472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>
                <a:solidFill>
                  <a:srgbClr val="404040"/>
                </a:solidFill>
              </a:rPr>
              <a:t>Clicking on reset </a:t>
            </a:r>
            <a:r>
              <a:rPr lang="en-US" sz="1600" dirty="0" smtClean="0">
                <a:solidFill>
                  <a:srgbClr val="404040"/>
                </a:solidFill>
              </a:rPr>
              <a:t>password </a:t>
            </a:r>
            <a:r>
              <a:rPr lang="en-US" sz="1600" dirty="0">
                <a:solidFill>
                  <a:srgbClr val="404040"/>
                </a:solidFill>
              </a:rPr>
              <a:t>will </a:t>
            </a:r>
            <a:r>
              <a:rPr lang="en-US" sz="1600" dirty="0" smtClean="0">
                <a:solidFill>
                  <a:srgbClr val="404040"/>
                </a:solidFill>
              </a:rPr>
              <a:t>email </a:t>
            </a:r>
            <a:r>
              <a:rPr lang="en-US" sz="1600" dirty="0">
                <a:solidFill>
                  <a:srgbClr val="404040"/>
                </a:solidFill>
              </a:rPr>
              <a:t>the user a new system </a:t>
            </a:r>
            <a:r>
              <a:rPr lang="en-US" sz="1600">
                <a:solidFill>
                  <a:srgbClr val="404040"/>
                </a:solidFill>
              </a:rPr>
              <a:t>generated </a:t>
            </a:r>
            <a:r>
              <a:rPr lang="en-US" sz="1600" smtClean="0">
                <a:solidFill>
                  <a:srgbClr val="404040"/>
                </a:solidFill>
              </a:rPr>
              <a:t>password</a:t>
            </a:r>
            <a:endParaRPr lang="en-US" sz="1600" dirty="0">
              <a:solidFill>
                <a:srgbClr val="404040"/>
              </a:solidFill>
            </a:endParaRPr>
          </a:p>
          <a:p>
            <a:pPr>
              <a:lnSpc>
                <a:spcPct val="50000"/>
              </a:lnSpc>
            </a:pPr>
            <a:endParaRPr lang="en-US" sz="1600" dirty="0">
              <a:solidFill>
                <a:srgbClr val="404040"/>
              </a:solidFill>
            </a:endParaRPr>
          </a:p>
          <a:p>
            <a:r>
              <a:rPr lang="en-US" sz="1200" dirty="0" smtClean="0">
                <a:solidFill>
                  <a:srgbClr val="404040"/>
                </a:solidFill>
              </a:rPr>
              <a:t>NOTE: Only a user can see their password, use Reset Password for any user needing help logging in.</a:t>
            </a:r>
            <a:endParaRPr lang="en-US" sz="1600" dirty="0">
              <a:solidFill>
                <a:srgbClr val="404040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181600" y="2743200"/>
            <a:ext cx="2362200" cy="1295400"/>
          </a:xfrm>
          <a:prstGeom prst="wedgeRectCallout">
            <a:avLst>
              <a:gd name="adj1" fmla="val -58563"/>
              <a:gd name="adj2" fmla="val -63485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rgbClr val="404040"/>
                </a:solidFill>
              </a:rPr>
              <a:t>Data Access shows which worksites a user views and allows you to make changes</a:t>
            </a:r>
            <a:endParaRPr lang="en-US" sz="16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346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Labcheck Next Generation  Quick Start Guide</vt:lpstr>
      <vt:lpstr>Slide 2</vt:lpstr>
      <vt:lpstr>Slide 3</vt:lpstr>
      <vt:lpstr>Entering Users Information</vt:lpstr>
      <vt:lpstr>Modifying or Deleting Users</vt:lpstr>
      <vt:lpstr>Resetting User Passwords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181</cp:revision>
  <dcterms:created xsi:type="dcterms:W3CDTF">2013-05-14T15:50:02Z</dcterms:created>
  <dcterms:modified xsi:type="dcterms:W3CDTF">2013-08-30T16:01:26Z</dcterms:modified>
</cp:coreProperties>
</file>