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5" r:id="rId3"/>
    <p:sldId id="266" r:id="rId4"/>
    <p:sldId id="267" r:id="rId5"/>
    <p:sldId id="268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11125" dist="12700" dir="5400000" rotWithShape="0">
              <a:srgbClr val="000000">
                <a:alpha val="37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447800"/>
            <a:ext cx="9144000" cy="304800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62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 b="1" i="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7A44-C0E7-430E-A5CD-C26C0BB133AC}" type="datetimeFigureOut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8/30/2013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B357-62A4-4FCD-AE18-30A2BB1574D0}" type="slidenum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pic>
        <p:nvPicPr>
          <p:cNvPr id="7" name="Picture 6" descr="Labcheck Logo_Dec 201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0"/>
            <a:ext cx="2479765" cy="7620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11125" dist="12700" dir="5400000" rotWithShape="0">
              <a:srgbClr val="000000">
                <a:alpha val="37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609600"/>
          </a:xfrm>
          <a:prstGeom prst="rect">
            <a:avLst/>
          </a:prstGeom>
          <a:gradFill flip="none" rotWithShape="1">
            <a:gsLst>
              <a:gs pos="0">
                <a:srgbClr val="0D5921"/>
              </a:gs>
              <a:gs pos="28000">
                <a:schemeClr val="accent1"/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756" y="148453"/>
            <a:ext cx="8077200" cy="381000"/>
          </a:xfrm>
        </p:spPr>
        <p:txBody>
          <a:bodyPr anchor="b">
            <a:noAutofit/>
          </a:bodyPr>
          <a:lstStyle>
            <a:lvl1pPr algn="l">
              <a:defRPr sz="23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7A44-C0E7-430E-A5CD-C26C0BB133AC}" type="datetimeFigureOut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8/30/2013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B357-62A4-4FCD-AE18-30A2BB1574D0}" type="slidenum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7A44-C0E7-430E-A5CD-C26C0BB133AC}" type="datetimeFigureOut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8/30/2013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B357-62A4-4FCD-AE18-30A2BB1574D0}" type="slidenum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500" b="1" dirty="0" smtClean="0">
                <a:solidFill>
                  <a:srgbClr val="008000"/>
                </a:solidFill>
              </a:rPr>
              <a:t>Title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67A44-C0E7-430E-A5CD-C26C0BB133AC}" type="datetimeFigureOut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8/30/2013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5B357-62A4-4FCD-AE18-30A2BB1574D0}" type="slidenum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990600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800" b="0" dirty="0" smtClean="0"/>
              <a:t>Labcheck Next Generation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4400" dirty="0" smtClean="0"/>
              <a:t>Quick Start Guide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r>
              <a:rPr lang="en-US" sz="2300" b="1" dirty="0" smtClean="0">
                <a:solidFill>
                  <a:srgbClr val="008000"/>
                </a:solidFill>
              </a:rPr>
              <a:t>Admin Basics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LOAMS Support\Desktop\aug 9 screenshots\LabCheck\Admin Basics\Untitled 2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624468"/>
            <a:ext cx="9144001" cy="6195657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2400" y="152400"/>
            <a:ext cx="8077200" cy="381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Using the Admin Tab</a:t>
            </a:r>
            <a:endParaRPr kumimoji="0" lang="en-US" sz="23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2432824" y="713678"/>
            <a:ext cx="4343400" cy="1066800"/>
          </a:xfrm>
          <a:prstGeom prst="wedgeRectCallout">
            <a:avLst>
              <a:gd name="adj1" fmla="val 36237"/>
              <a:gd name="adj2" fmla="val 45662"/>
            </a:avLst>
          </a:prstGeom>
          <a:solidFill>
            <a:schemeClr val="tx1">
              <a:lumMod val="20000"/>
              <a:lumOff val="80000"/>
            </a:schemeClr>
          </a:solidFill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r>
              <a:rPr lang="en-US" sz="1600" b="1" dirty="0" smtClean="0"/>
              <a:t>Use the </a:t>
            </a:r>
            <a:r>
              <a:rPr lang="en-US" sz="1600" b="1" dirty="0"/>
              <a:t>Admin </a:t>
            </a:r>
            <a:r>
              <a:rPr lang="en-US" sz="1600" b="1" dirty="0" smtClean="0"/>
              <a:t>Tab to: add users</a:t>
            </a:r>
            <a:r>
              <a:rPr lang="en-US" sz="1600" b="1" dirty="0"/>
              <a:t>, manage </a:t>
            </a:r>
            <a:r>
              <a:rPr lang="en-US" sz="1600" b="1" dirty="0" smtClean="0"/>
              <a:t>users</a:t>
            </a:r>
            <a:r>
              <a:rPr lang="en-US" sz="1600" b="1" dirty="0"/>
              <a:t>, create roles, and update worksite information. 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4077629" y="3967976"/>
            <a:ext cx="3733800" cy="1828800"/>
          </a:xfrm>
          <a:prstGeom prst="wedgeRectCallout">
            <a:avLst>
              <a:gd name="adj1" fmla="val 47325"/>
              <a:gd name="adj2" fmla="val -172440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r>
              <a:rPr lang="en-US" sz="1600" dirty="0" smtClean="0"/>
              <a:t>To add new Users click on the </a:t>
            </a:r>
            <a:r>
              <a:rPr lang="en-US" sz="1600" b="1" dirty="0" smtClean="0"/>
              <a:t>“Admin Tab”</a:t>
            </a:r>
          </a:p>
          <a:p>
            <a:endParaRPr lang="en-US" sz="1600" dirty="0" smtClean="0"/>
          </a:p>
          <a:p>
            <a:r>
              <a:rPr lang="en-US" sz="1600" i="1" dirty="0" smtClean="0"/>
              <a:t>If you do not see the Admin tab when you login in, you do not have admin privileges. Please contact your company admin or Castrol Rep. 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8" name="Oval 7"/>
          <p:cNvSpPr/>
          <p:nvPr/>
        </p:nvSpPr>
        <p:spPr>
          <a:xfrm>
            <a:off x="7162800" y="1219200"/>
            <a:ext cx="1066800" cy="457200"/>
          </a:xfrm>
          <a:prstGeom prst="ellipse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LOAMS Support\Desktop\aug 9 screenshots\LabCheck\Admin Basics\Untitled 2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4468"/>
            <a:ext cx="9143999" cy="6233531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2400" y="152400"/>
            <a:ext cx="8077200" cy="381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Using the Admin Tab</a:t>
            </a:r>
            <a:endParaRPr kumimoji="0" lang="en-US" sz="23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273205" y="3200546"/>
            <a:ext cx="2895600" cy="430887"/>
          </a:xfrm>
          <a:prstGeom prst="wedgeRectCallout">
            <a:avLst>
              <a:gd name="adj1" fmla="val -9844"/>
              <a:gd name="adj2" fmla="val -211017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Step 1: </a:t>
            </a:r>
            <a:r>
              <a:rPr lang="en-US" sz="1600" dirty="0" smtClean="0"/>
              <a:t>Select the worksite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5229922" y="3870731"/>
            <a:ext cx="2667000" cy="1169551"/>
          </a:xfrm>
          <a:prstGeom prst="wedgeRectCallout">
            <a:avLst>
              <a:gd name="adj1" fmla="val -74534"/>
              <a:gd name="adj2" fmla="val -62794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Step 2: </a:t>
            </a:r>
            <a:r>
              <a:rPr lang="en-US" sz="1600" dirty="0" smtClean="0"/>
              <a:t>Select the </a:t>
            </a:r>
            <a:r>
              <a:rPr lang="en-US" sz="1600" b="1" dirty="0" smtClean="0"/>
              <a:t>“Add” </a:t>
            </a:r>
            <a:r>
              <a:rPr lang="en-US" sz="1600" dirty="0" smtClean="0"/>
              <a:t>button to create a new user for this worksite. A pop-up window will appear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811858" y="2834268"/>
            <a:ext cx="1219200" cy="381000"/>
          </a:xfrm>
          <a:prstGeom prst="ellipse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81000" y="2057400"/>
            <a:ext cx="2743200" cy="381000"/>
          </a:xfrm>
          <a:prstGeom prst="ellipse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OAMS Support\Desktop\aug 9 screenshots\LabCheck\Admin Basics\setup new us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44000" cy="6248400"/>
          </a:xfrm>
          <a:prstGeom prst="rect">
            <a:avLst/>
          </a:prstGeom>
          <a:noFill/>
        </p:spPr>
      </p:pic>
      <p:sp>
        <p:nvSpPr>
          <p:cNvPr id="4" name="Rectangular Callout 3"/>
          <p:cNvSpPr/>
          <p:nvPr/>
        </p:nvSpPr>
        <p:spPr>
          <a:xfrm>
            <a:off x="291662" y="664780"/>
            <a:ext cx="2590800" cy="1069848"/>
          </a:xfrm>
          <a:prstGeom prst="wedgeRectCallout">
            <a:avLst>
              <a:gd name="adj1" fmla="val -8828"/>
              <a:gd name="adj2" fmla="val 86149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Step 1: </a:t>
            </a:r>
            <a:r>
              <a:rPr lang="en-US" sz="1600" dirty="0" smtClean="0"/>
              <a:t>Complete all of the required fields as marked by a red “</a:t>
            </a:r>
            <a:r>
              <a:rPr lang="en-US" sz="1600" b="1" dirty="0" smtClean="0">
                <a:solidFill>
                  <a:srgbClr val="FF0000"/>
                </a:solidFill>
              </a:rPr>
              <a:t>*</a:t>
            </a:r>
            <a:r>
              <a:rPr lang="en-US" sz="1600" dirty="0" smtClean="0"/>
              <a:t>” 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381000" y="4953000"/>
            <a:ext cx="3352800" cy="1524000"/>
          </a:xfrm>
          <a:prstGeom prst="wedgeRectCallout">
            <a:avLst>
              <a:gd name="adj1" fmla="val 27174"/>
              <a:gd name="adj2" fmla="val -68946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Step 2: </a:t>
            </a:r>
            <a:r>
              <a:rPr lang="en-US" sz="1600" dirty="0" smtClean="0"/>
              <a:t>Click </a:t>
            </a:r>
            <a:r>
              <a:rPr lang="en-US" sz="1600" b="1" dirty="0" smtClean="0"/>
              <a:t>“Save” </a:t>
            </a:r>
            <a:r>
              <a:rPr lang="en-US" sz="1600" dirty="0" smtClean="0"/>
              <a:t>to complete user registration. Once saved </a:t>
            </a:r>
          </a:p>
          <a:p>
            <a:r>
              <a:rPr lang="en-US" sz="1600" dirty="0" smtClean="0"/>
              <a:t>the user receives an email which includes username, password, </a:t>
            </a:r>
          </a:p>
          <a:p>
            <a:r>
              <a:rPr lang="en-US" sz="1600" dirty="0" smtClean="0"/>
              <a:t>and login instructions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23756" y="148453"/>
            <a:ext cx="8077200" cy="381000"/>
          </a:xfrm>
        </p:spPr>
        <p:txBody>
          <a:bodyPr/>
          <a:lstStyle/>
          <a:p>
            <a:r>
              <a:rPr lang="en-US" dirty="0" smtClean="0"/>
              <a:t>Entering Users Information</a:t>
            </a:r>
            <a:endParaRPr lang="en-US" dirty="0"/>
          </a:p>
        </p:txBody>
      </p:sp>
      <p:sp>
        <p:nvSpPr>
          <p:cNvPr id="9" name="Rectangular Callout 8"/>
          <p:cNvSpPr/>
          <p:nvPr/>
        </p:nvSpPr>
        <p:spPr>
          <a:xfrm>
            <a:off x="6096000" y="1939737"/>
            <a:ext cx="2667000" cy="4678204"/>
          </a:xfrm>
          <a:prstGeom prst="wedgeRectCallout">
            <a:avLst>
              <a:gd name="adj1" fmla="val -74443"/>
              <a:gd name="adj2" fmla="val 6581"/>
            </a:avLst>
          </a:prstGeom>
          <a:solidFill>
            <a:sysClr val="window" lastClr="FFFFFF"/>
          </a:solidFill>
          <a:ln w="12700" cap="flat" cmpd="sng" algn="ctr">
            <a:solidFill>
              <a:srgbClr val="4B4B4B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182880" tIns="91440" rIns="91440" bIns="91440" rtlCol="0" anchor="ctr">
            <a:spAutoFit/>
          </a:bodyPr>
          <a:lstStyle/>
          <a:p>
            <a:pPr lvl="0"/>
            <a:r>
              <a:rPr lang="en-US" sz="1600" kern="0" dirty="0" err="1" smtClean="0">
                <a:solidFill>
                  <a:srgbClr val="595959"/>
                </a:solidFill>
              </a:rPr>
              <a:t>Labcheck</a:t>
            </a:r>
            <a:r>
              <a:rPr lang="en-US" sz="1600" kern="0" dirty="0" smtClean="0">
                <a:solidFill>
                  <a:srgbClr val="595959"/>
                </a:solidFill>
              </a:rPr>
              <a:t> Online has four Roles:</a:t>
            </a:r>
          </a:p>
          <a:p>
            <a:pPr marL="285750" lvl="0" indent="-285750">
              <a:lnSpc>
                <a:spcPct val="50000"/>
              </a:lnSpc>
              <a:buFont typeface="Arial"/>
              <a:buChar char="•"/>
            </a:pPr>
            <a:endParaRPr lang="en-US" sz="1600" kern="0" dirty="0" smtClean="0">
              <a:solidFill>
                <a:srgbClr val="595959"/>
              </a:solidFill>
            </a:endParaRPr>
          </a:p>
          <a:p>
            <a:pPr lvl="0"/>
            <a:r>
              <a:rPr lang="en-US" sz="1600" b="1" kern="0" dirty="0" smtClean="0">
                <a:solidFill>
                  <a:srgbClr val="595959"/>
                </a:solidFill>
              </a:rPr>
              <a:t>Administrator</a:t>
            </a:r>
            <a:r>
              <a:rPr lang="en-US" sz="1600" kern="0" dirty="0" smtClean="0">
                <a:solidFill>
                  <a:srgbClr val="595959"/>
                </a:solidFill>
              </a:rPr>
              <a:t>: Full access</a:t>
            </a:r>
          </a:p>
          <a:p>
            <a:pPr lvl="0">
              <a:lnSpc>
                <a:spcPct val="50000"/>
              </a:lnSpc>
            </a:pPr>
            <a:endParaRPr lang="en-US" sz="1600" kern="0" dirty="0" smtClean="0">
              <a:solidFill>
                <a:srgbClr val="595959"/>
              </a:solidFill>
            </a:endParaRPr>
          </a:p>
          <a:p>
            <a:pPr lvl="0"/>
            <a:r>
              <a:rPr lang="en-US" sz="1600" b="1" kern="0" dirty="0" smtClean="0">
                <a:solidFill>
                  <a:srgbClr val="595959"/>
                </a:solidFill>
              </a:rPr>
              <a:t>Manager</a:t>
            </a:r>
            <a:r>
              <a:rPr lang="en-US" sz="1600" kern="0" dirty="0" smtClean="0">
                <a:solidFill>
                  <a:srgbClr val="595959"/>
                </a:solidFill>
              </a:rPr>
              <a:t>: Equipment management, add, edit, delete, and move units</a:t>
            </a:r>
          </a:p>
          <a:p>
            <a:pPr lvl="0">
              <a:lnSpc>
                <a:spcPct val="50000"/>
              </a:lnSpc>
            </a:pPr>
            <a:endParaRPr lang="en-US" sz="1600" kern="0" dirty="0" smtClean="0">
              <a:solidFill>
                <a:srgbClr val="595959"/>
              </a:solidFill>
            </a:endParaRPr>
          </a:p>
          <a:p>
            <a:pPr lvl="0">
              <a:lnSpc>
                <a:spcPct val="50000"/>
              </a:lnSpc>
            </a:pPr>
            <a:endParaRPr lang="en-US" sz="1600" kern="0" dirty="0" smtClean="0">
              <a:solidFill>
                <a:srgbClr val="595959"/>
              </a:solidFill>
            </a:endParaRPr>
          </a:p>
          <a:p>
            <a:pPr lvl="0"/>
            <a:r>
              <a:rPr lang="en-US" sz="1600" b="1" kern="0" dirty="0" smtClean="0">
                <a:solidFill>
                  <a:srgbClr val="595959"/>
                </a:solidFill>
              </a:rPr>
              <a:t>Sampler + Reporter</a:t>
            </a:r>
            <a:r>
              <a:rPr lang="en-US" sz="1600" kern="0" dirty="0" smtClean="0">
                <a:solidFill>
                  <a:srgbClr val="595959"/>
                </a:solidFill>
              </a:rPr>
              <a:t>:</a:t>
            </a:r>
          </a:p>
          <a:p>
            <a:pPr lvl="0"/>
            <a:r>
              <a:rPr lang="en-US" sz="1600" kern="0" dirty="0" smtClean="0">
                <a:solidFill>
                  <a:srgbClr val="595959"/>
                </a:solidFill>
              </a:rPr>
              <a:t>View all equipment, print labels and access management reports </a:t>
            </a:r>
          </a:p>
          <a:p>
            <a:pPr lvl="0"/>
            <a:endParaRPr lang="en-US" sz="1600" kern="0" dirty="0" smtClean="0">
              <a:solidFill>
                <a:srgbClr val="595959"/>
              </a:solidFill>
            </a:endParaRPr>
          </a:p>
          <a:p>
            <a:r>
              <a:rPr lang="en-US" sz="1600" b="1" kern="0" dirty="0" smtClean="0">
                <a:solidFill>
                  <a:srgbClr val="595959"/>
                </a:solidFill>
              </a:rPr>
              <a:t>Sampler</a:t>
            </a:r>
            <a:r>
              <a:rPr lang="en-US" sz="1600" kern="0" dirty="0" smtClean="0">
                <a:solidFill>
                  <a:srgbClr val="595959"/>
                </a:solidFill>
              </a:rPr>
              <a:t>: View all equipment &amp; print labels</a:t>
            </a:r>
          </a:p>
          <a:p>
            <a:pPr lvl="0"/>
            <a:endParaRPr lang="en-US" sz="1200" kern="0" dirty="0" smtClean="0">
              <a:solidFill>
                <a:srgbClr val="595959"/>
              </a:solidFill>
            </a:endParaRPr>
          </a:p>
          <a:p>
            <a:pPr lvl="0"/>
            <a:endParaRPr lang="en-US" sz="1200" kern="0" dirty="0" smtClean="0">
              <a:solidFill>
                <a:srgbClr val="595959"/>
              </a:solidFill>
            </a:endParaRPr>
          </a:p>
          <a:p>
            <a:pPr lvl="0"/>
            <a:endParaRPr lang="en-US" sz="1200" kern="0" dirty="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OAMS Support\Desktop\aug 9 screenshots\LabCheck\Admin Basics\modify user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6056"/>
            <a:ext cx="9144000" cy="6251943"/>
          </a:xfrm>
          <a:prstGeom prst="rect">
            <a:avLst/>
          </a:prstGeom>
          <a:noFill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3756" y="148453"/>
            <a:ext cx="8077200" cy="381000"/>
          </a:xfrm>
        </p:spPr>
        <p:txBody>
          <a:bodyPr/>
          <a:lstStyle/>
          <a:p>
            <a:r>
              <a:rPr lang="en-US" dirty="0" smtClean="0"/>
              <a:t>Modifying or Deleting Users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381000" y="2895600"/>
            <a:ext cx="2895600" cy="1219200"/>
          </a:xfrm>
          <a:prstGeom prst="wedgeRectCallout">
            <a:avLst>
              <a:gd name="adj1" fmla="val -25906"/>
              <a:gd name="adj2" fmla="val -85764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r>
              <a:rPr lang="en-US" sz="1600" dirty="0" smtClean="0"/>
              <a:t>Select the worksite with the user you would like to modify or delete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609600" y="4648200"/>
            <a:ext cx="2743200" cy="1450848"/>
          </a:xfrm>
          <a:prstGeom prst="wedgeRectCallout">
            <a:avLst>
              <a:gd name="adj1" fmla="val 83063"/>
              <a:gd name="adj2" fmla="val -111877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r>
              <a:rPr lang="en-US" sz="1600" dirty="0" smtClean="0"/>
              <a:t>Highlight by clicking on the user you would like to modify or delete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7" name="Oval 6"/>
          <p:cNvSpPr/>
          <p:nvPr/>
        </p:nvSpPr>
        <p:spPr>
          <a:xfrm>
            <a:off x="304800" y="2057400"/>
            <a:ext cx="2743200" cy="381000"/>
          </a:xfrm>
          <a:prstGeom prst="ellipse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38800" y="2819400"/>
            <a:ext cx="2819400" cy="457200"/>
          </a:xfrm>
          <a:prstGeom prst="ellipse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4267200" y="4495800"/>
            <a:ext cx="3657600" cy="1752600"/>
          </a:xfrm>
          <a:prstGeom prst="wedgeRectCallout">
            <a:avLst>
              <a:gd name="adj1" fmla="val -5026"/>
              <a:gd name="adj2" fmla="val -124544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r>
              <a:rPr lang="en-US" sz="1600" dirty="0" smtClean="0">
                <a:solidFill>
                  <a:srgbClr val="404040"/>
                </a:solidFill>
              </a:rPr>
              <a:t>Choose “</a:t>
            </a:r>
            <a:r>
              <a:rPr lang="en-US" sz="1600" b="1" dirty="0" smtClean="0">
                <a:solidFill>
                  <a:srgbClr val="404040"/>
                </a:solidFill>
              </a:rPr>
              <a:t>Modify</a:t>
            </a:r>
            <a:r>
              <a:rPr lang="en-US" sz="1600" dirty="0" smtClean="0">
                <a:solidFill>
                  <a:srgbClr val="404040"/>
                </a:solidFill>
              </a:rPr>
              <a:t>” or “</a:t>
            </a:r>
            <a:r>
              <a:rPr lang="en-US" sz="1600" b="1" dirty="0" smtClean="0">
                <a:solidFill>
                  <a:srgbClr val="404040"/>
                </a:solidFill>
              </a:rPr>
              <a:t>Delete</a:t>
            </a:r>
            <a:r>
              <a:rPr lang="en-US" sz="1600" dirty="0" smtClean="0">
                <a:solidFill>
                  <a:srgbClr val="404040"/>
                </a:solidFill>
              </a:rPr>
              <a:t>”. All contact information can be changed with the exception of Username. To change a username, delete the user and add them again. Usernames can only be used once</a:t>
            </a:r>
          </a:p>
          <a:p>
            <a:endParaRPr lang="en-US" sz="1600" dirty="0">
              <a:solidFill>
                <a:srgbClr val="40404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LOAMS Support\Desktop\aug 9 screenshots\LabCheck\Admin Basics\data acces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6056"/>
            <a:ext cx="9144000" cy="6251944"/>
          </a:xfrm>
          <a:prstGeom prst="rect">
            <a:avLst/>
          </a:prstGeom>
          <a:noFill/>
        </p:spPr>
      </p:pic>
      <p:sp>
        <p:nvSpPr>
          <p:cNvPr id="4" name="Rectangular Callout 3"/>
          <p:cNvSpPr/>
          <p:nvPr/>
        </p:nvSpPr>
        <p:spPr>
          <a:xfrm>
            <a:off x="685800" y="3733800"/>
            <a:ext cx="3276600" cy="1676400"/>
          </a:xfrm>
          <a:prstGeom prst="wedgeRectCallout">
            <a:avLst>
              <a:gd name="adj1" fmla="val -32938"/>
              <a:gd name="adj2" fmla="val -107708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r>
              <a:rPr lang="en-US" sz="1600" dirty="0" smtClean="0"/>
              <a:t>Expanding the worksite tree allows you to view the users folder for that worksite. Here you can review user details, reset the user’s password, and further control data access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6" name="Oval 5"/>
          <p:cNvSpPr/>
          <p:nvPr/>
        </p:nvSpPr>
        <p:spPr>
          <a:xfrm>
            <a:off x="609600" y="2514600"/>
            <a:ext cx="1143000" cy="304800"/>
          </a:xfrm>
          <a:prstGeom prst="ellipse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  <p:sp>
        <p:nvSpPr>
          <p:cNvPr id="7" name="Oval 6"/>
          <p:cNvSpPr/>
          <p:nvPr/>
        </p:nvSpPr>
        <p:spPr>
          <a:xfrm>
            <a:off x="5486400" y="4876800"/>
            <a:ext cx="1219200" cy="457200"/>
          </a:xfrm>
          <a:prstGeom prst="ellipse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23756" y="148453"/>
            <a:ext cx="8077200" cy="381000"/>
          </a:xfrm>
        </p:spPr>
        <p:txBody>
          <a:bodyPr/>
          <a:lstStyle/>
          <a:p>
            <a:r>
              <a:rPr lang="en-US" dirty="0" smtClean="0"/>
              <a:t>Resetting User Passwords</a:t>
            </a:r>
            <a:endParaRPr lang="en-US" dirty="0"/>
          </a:p>
        </p:txBody>
      </p:sp>
      <p:sp>
        <p:nvSpPr>
          <p:cNvPr id="9" name="Rectangular Callout 8"/>
          <p:cNvSpPr/>
          <p:nvPr/>
        </p:nvSpPr>
        <p:spPr>
          <a:xfrm>
            <a:off x="4114800" y="5486400"/>
            <a:ext cx="4191000" cy="1143000"/>
          </a:xfrm>
          <a:prstGeom prst="wedgeRectCallout">
            <a:avLst>
              <a:gd name="adj1" fmla="val 9212"/>
              <a:gd name="adj2" fmla="val -74722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r>
              <a:rPr lang="en-US" sz="1600" dirty="0">
                <a:solidFill>
                  <a:srgbClr val="404040"/>
                </a:solidFill>
              </a:rPr>
              <a:t>Clicking on reset </a:t>
            </a:r>
            <a:r>
              <a:rPr lang="en-US" sz="1600" dirty="0" smtClean="0">
                <a:solidFill>
                  <a:srgbClr val="404040"/>
                </a:solidFill>
              </a:rPr>
              <a:t>password </a:t>
            </a:r>
            <a:r>
              <a:rPr lang="en-US" sz="1600" dirty="0">
                <a:solidFill>
                  <a:srgbClr val="404040"/>
                </a:solidFill>
              </a:rPr>
              <a:t>will </a:t>
            </a:r>
            <a:r>
              <a:rPr lang="en-US" sz="1600" dirty="0" smtClean="0">
                <a:solidFill>
                  <a:srgbClr val="404040"/>
                </a:solidFill>
              </a:rPr>
              <a:t>email </a:t>
            </a:r>
            <a:r>
              <a:rPr lang="en-US" sz="1600" dirty="0">
                <a:solidFill>
                  <a:srgbClr val="404040"/>
                </a:solidFill>
              </a:rPr>
              <a:t>the user a new system </a:t>
            </a:r>
            <a:r>
              <a:rPr lang="en-US" sz="1600">
                <a:solidFill>
                  <a:srgbClr val="404040"/>
                </a:solidFill>
              </a:rPr>
              <a:t>generated </a:t>
            </a:r>
            <a:r>
              <a:rPr lang="en-US" sz="1600" smtClean="0">
                <a:solidFill>
                  <a:srgbClr val="404040"/>
                </a:solidFill>
              </a:rPr>
              <a:t>password</a:t>
            </a:r>
            <a:endParaRPr lang="en-US" sz="1600" dirty="0">
              <a:solidFill>
                <a:srgbClr val="404040"/>
              </a:solidFill>
            </a:endParaRPr>
          </a:p>
          <a:p>
            <a:pPr>
              <a:lnSpc>
                <a:spcPct val="50000"/>
              </a:lnSpc>
            </a:pPr>
            <a:endParaRPr lang="en-US" sz="1600" dirty="0">
              <a:solidFill>
                <a:srgbClr val="404040"/>
              </a:solidFill>
            </a:endParaRPr>
          </a:p>
          <a:p>
            <a:r>
              <a:rPr lang="en-US" sz="1200" dirty="0" smtClean="0">
                <a:solidFill>
                  <a:srgbClr val="404040"/>
                </a:solidFill>
              </a:rPr>
              <a:t>NOTE: Only a user can see their password, use Reset Password for any user needing help logging in.</a:t>
            </a:r>
            <a:endParaRPr lang="en-US" sz="1600" dirty="0">
              <a:solidFill>
                <a:srgbClr val="404040"/>
              </a:solidFill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5181600" y="2743200"/>
            <a:ext cx="2362200" cy="1295400"/>
          </a:xfrm>
          <a:prstGeom prst="wedgeRectCallout">
            <a:avLst>
              <a:gd name="adj1" fmla="val -58563"/>
              <a:gd name="adj2" fmla="val -63485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r>
              <a:rPr lang="en-US" sz="1600" dirty="0" smtClean="0">
                <a:solidFill>
                  <a:srgbClr val="404040"/>
                </a:solidFill>
              </a:rPr>
              <a:t>Data Access shows which worksites a user views and allows you to make changes</a:t>
            </a:r>
            <a:endParaRPr lang="en-US" sz="1600" dirty="0">
              <a:solidFill>
                <a:srgbClr val="40404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BP powerpoint 1">
      <a:dk1>
        <a:srgbClr val="4B4B4B"/>
      </a:dk1>
      <a:lt1>
        <a:sysClr val="window" lastClr="FFFFFF"/>
      </a:lt1>
      <a:dk2>
        <a:srgbClr val="A7A7A7"/>
      </a:dk2>
      <a:lt2>
        <a:srgbClr val="F1F1F1"/>
      </a:lt2>
      <a:accent1>
        <a:srgbClr val="126E2A"/>
      </a:accent1>
      <a:accent2>
        <a:srgbClr val="EE0D16"/>
      </a:accent2>
      <a:accent3>
        <a:srgbClr val="0049EE"/>
      </a:accent3>
      <a:accent4>
        <a:srgbClr val="8064A2"/>
      </a:accent4>
      <a:accent5>
        <a:srgbClr val="4BACC6"/>
      </a:accent5>
      <a:accent6>
        <a:srgbClr val="F79646"/>
      </a:accent6>
      <a:hlink>
        <a:srgbClr val="0C5C1E"/>
      </a:hlink>
      <a:folHlink>
        <a:srgbClr val="0A471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 cmpd="sng"/>
        <a:effectLst>
          <a:outerShdw blurRad="63500" sx="102000" sy="102000" algn="ctr" rotWithShape="0">
            <a:prstClr val="black">
              <a:alpha val="40000"/>
            </a:prstClr>
          </a:outerShdw>
        </a:effectLst>
      </a:spPr>
      <a:bodyPr lIns="182880" tIns="91440" rIns="91440" bIns="91440" rtlCol="0" anchor="ctr"/>
      <a:lstStyle>
        <a:defPPr>
          <a:defRPr sz="1600" dirty="0">
            <a:latin typeface="Arial"/>
            <a:cs typeface="Arial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1757</TotalTime>
  <Words>346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1_Office Theme</vt:lpstr>
      <vt:lpstr>Labcheck Next Generation  Quick Start Guide</vt:lpstr>
      <vt:lpstr>Slide 2</vt:lpstr>
      <vt:lpstr>Slide 3</vt:lpstr>
      <vt:lpstr>Entering Users Information</vt:lpstr>
      <vt:lpstr>Modifying or Deleting Users</vt:lpstr>
      <vt:lpstr>Resetting User Passwords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Labcheck Next Generation  Quick Start Guide</dc:title>
  <dc:creator>Mary Geraci</dc:creator>
  <cp:lastModifiedBy>Mary Geraci</cp:lastModifiedBy>
  <cp:revision>181</cp:revision>
  <dcterms:created xsi:type="dcterms:W3CDTF">2013-05-14T15:50:02Z</dcterms:created>
  <dcterms:modified xsi:type="dcterms:W3CDTF">2013-08-30T16:01:26Z</dcterms:modified>
</cp:coreProperties>
</file>