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2192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Advanced Admin: </a:t>
            </a:r>
            <a:r>
              <a:rPr lang="en-US" sz="2300" b="1" dirty="0" smtClean="0">
                <a:solidFill>
                  <a:srgbClr val="008000"/>
                </a:solidFill>
              </a:rPr>
              <a:t>Managing User Roles/Permissions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User Roles</a:t>
            </a:r>
            <a:endParaRPr lang="en-US" dirty="0"/>
          </a:p>
        </p:txBody>
      </p:sp>
      <p:pic>
        <p:nvPicPr>
          <p:cNvPr id="1026" name="Picture 2" descr="C:\Users\LOAMS Support\Desktop\aug 9 screenshots\LabCheck\Admin Advanced\sit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060" y="618566"/>
            <a:ext cx="9188060" cy="623943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04800" y="2819400"/>
            <a:ext cx="2667000" cy="1600200"/>
          </a:xfrm>
          <a:prstGeom prst="rect">
            <a:avLst/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User </a:t>
            </a:r>
            <a:r>
              <a:rPr lang="en-US" sz="1600" dirty="0"/>
              <a:t>Roles </a:t>
            </a:r>
            <a:r>
              <a:rPr lang="en-US" sz="1600" dirty="0" smtClean="0"/>
              <a:t>(Permission </a:t>
            </a:r>
            <a:r>
              <a:rPr lang="en-US" sz="1600" dirty="0"/>
              <a:t>Levels) </a:t>
            </a:r>
            <a:r>
              <a:rPr lang="en-US" sz="1600" dirty="0" smtClean="0"/>
              <a:t>determine what features a user </a:t>
            </a:r>
            <a:r>
              <a:rPr lang="en-US" sz="1600" dirty="0"/>
              <a:t>can </a:t>
            </a:r>
            <a:r>
              <a:rPr lang="en-US" sz="1600" dirty="0" smtClean="0"/>
              <a:t>access when logged </a:t>
            </a:r>
            <a:r>
              <a:rPr lang="en-US" sz="1600" dirty="0" smtClean="0"/>
              <a:t>in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3733800"/>
            <a:ext cx="3200400" cy="1169551"/>
          </a:xfrm>
          <a:prstGeom prst="wedgeRectCallout">
            <a:avLst>
              <a:gd name="adj1" fmla="val -78609"/>
              <a:gd name="adj2" fmla="val -14253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>
            <a:spAutoFit/>
          </a:bodyPr>
          <a:lstStyle/>
          <a:p>
            <a:pPr algn="ctr"/>
            <a:r>
              <a:rPr lang="en-US" sz="1600" dirty="0" smtClean="0"/>
              <a:t>To review the available roles for a worksite, select the worksite you want, and click on the </a:t>
            </a:r>
            <a:r>
              <a:rPr lang="en-US" sz="1600" b="1" dirty="0" smtClean="0"/>
              <a:t>“Roles” </a:t>
            </a:r>
            <a:r>
              <a:rPr lang="en-US" sz="1600" dirty="0" smtClean="0"/>
              <a:t>tab under </a:t>
            </a:r>
            <a:r>
              <a:rPr lang="en-US" sz="1600" b="1" dirty="0" smtClean="0"/>
              <a:t>“Details”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" y="2057400"/>
            <a:ext cx="2667000" cy="3810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810000" y="2438400"/>
            <a:ext cx="533400" cy="3048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Custom Roles</a:t>
            </a:r>
            <a:endParaRPr lang="en-US" dirty="0"/>
          </a:p>
        </p:txBody>
      </p:sp>
      <p:pic>
        <p:nvPicPr>
          <p:cNvPr id="2050" name="Picture 2" descr="C:\Users\LOAMS Support\Desktop\aug 9 screenshots\LabCheck\Admin Advanced\sites 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>
            <a:off x="5957047" y="4320988"/>
            <a:ext cx="2438400" cy="1089212"/>
          </a:xfrm>
          <a:prstGeom prst="wedgeRectCallout">
            <a:avLst>
              <a:gd name="adj1" fmla="val -101707"/>
              <a:gd name="adj2" fmla="val -153828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Click </a:t>
            </a:r>
            <a:r>
              <a:rPr lang="en-US" sz="1600" b="1" dirty="0" smtClean="0"/>
              <a:t>“Add” </a:t>
            </a:r>
            <a:r>
              <a:rPr lang="en-US" sz="1600" dirty="0" smtClean="0"/>
              <a:t>to create customized </a:t>
            </a:r>
            <a:r>
              <a:rPr lang="en-US" sz="1600" dirty="0" smtClean="0"/>
              <a:t>roles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7239000" y="1219200"/>
            <a:ext cx="914400" cy="4572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2895600"/>
            <a:ext cx="838200" cy="3048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1676401"/>
            <a:ext cx="2819400" cy="4343399"/>
          </a:xfrm>
          <a:prstGeom prst="wedgeRectCallout">
            <a:avLst>
              <a:gd name="adj1" fmla="val 73156"/>
              <a:gd name="adj2" fmla="val -7613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Four </a:t>
            </a:r>
            <a:r>
              <a:rPr lang="en-US" sz="1600" kern="0" dirty="0" err="1" smtClean="0">
                <a:solidFill>
                  <a:srgbClr val="595959"/>
                </a:solidFill>
              </a:rPr>
              <a:t>Labcheck</a:t>
            </a:r>
            <a:r>
              <a:rPr lang="en-US" sz="1600" kern="0" dirty="0" smtClean="0">
                <a:solidFill>
                  <a:srgbClr val="595959"/>
                </a:solidFill>
              </a:rPr>
              <a:t> Online roles:</a:t>
            </a:r>
          </a:p>
          <a:p>
            <a:pPr marL="285750" lvl="0" indent="-285750">
              <a:lnSpc>
                <a:spcPct val="50000"/>
              </a:lnSpc>
              <a:buFont typeface="Arial"/>
              <a:buChar char="•"/>
            </a:pPr>
            <a:endParaRPr lang="en-US" sz="1600" kern="0" dirty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Administrator</a:t>
            </a:r>
            <a:r>
              <a:rPr lang="en-US" sz="1600" kern="0" dirty="0" smtClean="0">
                <a:solidFill>
                  <a:srgbClr val="595959"/>
                </a:solidFill>
              </a:rPr>
              <a:t>: </a:t>
            </a:r>
            <a:r>
              <a:rPr lang="en-US" sz="1600" kern="0" dirty="0">
                <a:solidFill>
                  <a:srgbClr val="595959"/>
                </a:solidFill>
              </a:rPr>
              <a:t>Full </a:t>
            </a:r>
            <a:r>
              <a:rPr lang="en-US" sz="1600" kern="0" dirty="0" smtClean="0">
                <a:solidFill>
                  <a:srgbClr val="595959"/>
                </a:solidFill>
              </a:rPr>
              <a:t>access </a:t>
            </a:r>
            <a:r>
              <a:rPr lang="en-US" sz="1600" kern="0" dirty="0">
                <a:solidFill>
                  <a:srgbClr val="595959"/>
                </a:solidFill>
              </a:rPr>
              <a:t>within the </a:t>
            </a:r>
            <a:r>
              <a:rPr lang="en-US" sz="1600" kern="0" dirty="0" smtClean="0">
                <a:solidFill>
                  <a:srgbClr val="595959"/>
                </a:solidFill>
              </a:rPr>
              <a:t>system</a:t>
            </a:r>
          </a:p>
          <a:p>
            <a:pPr lvl="0">
              <a:lnSpc>
                <a:spcPct val="50000"/>
              </a:lnSpc>
            </a:pPr>
            <a:endParaRPr lang="en-US" sz="1600" kern="0" dirty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Manager</a:t>
            </a:r>
            <a:r>
              <a:rPr lang="en-US" sz="1600" kern="0" dirty="0" smtClean="0">
                <a:solidFill>
                  <a:srgbClr val="595959"/>
                </a:solidFill>
              </a:rPr>
              <a:t>: </a:t>
            </a:r>
            <a:r>
              <a:rPr lang="en-US" sz="1600" kern="0" dirty="0">
                <a:solidFill>
                  <a:srgbClr val="595959"/>
                </a:solidFill>
              </a:rPr>
              <a:t>Equipment management </a:t>
            </a:r>
            <a:r>
              <a:rPr lang="en-US" sz="1600" kern="0" dirty="0" smtClean="0">
                <a:solidFill>
                  <a:srgbClr val="595959"/>
                </a:solidFill>
              </a:rPr>
              <a:t>features, add</a:t>
            </a:r>
            <a:r>
              <a:rPr lang="en-US" sz="1600" kern="0" dirty="0">
                <a:solidFill>
                  <a:srgbClr val="595959"/>
                </a:solidFill>
              </a:rPr>
              <a:t>, edit, move </a:t>
            </a:r>
            <a:r>
              <a:rPr lang="en-US" sz="1600" kern="0" dirty="0" smtClean="0">
                <a:solidFill>
                  <a:srgbClr val="595959"/>
                </a:solidFill>
              </a:rPr>
              <a:t>and delete units</a:t>
            </a:r>
          </a:p>
          <a:p>
            <a:pPr lvl="0">
              <a:lnSpc>
                <a:spcPct val="50000"/>
              </a:lnSpc>
            </a:pPr>
            <a:endParaRPr lang="en-US" sz="1600" kern="0" dirty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Sampler</a:t>
            </a:r>
            <a:r>
              <a:rPr lang="en-US" sz="1600" kern="0" dirty="0" smtClean="0">
                <a:solidFill>
                  <a:srgbClr val="595959"/>
                </a:solidFill>
              </a:rPr>
              <a:t>: View equipment and reports, print labels</a:t>
            </a:r>
          </a:p>
          <a:p>
            <a:pPr lvl="0">
              <a:lnSpc>
                <a:spcPct val="50000"/>
              </a:lnSpc>
            </a:pPr>
            <a:endParaRPr lang="en-US" sz="1600" kern="0" dirty="0">
              <a:solidFill>
                <a:srgbClr val="595959"/>
              </a:solidFill>
            </a:endParaRPr>
          </a:p>
          <a:p>
            <a:pPr lvl="0"/>
            <a:r>
              <a:rPr lang="en-US" sz="1600" b="1" kern="0" dirty="0" smtClean="0">
                <a:solidFill>
                  <a:srgbClr val="595959"/>
                </a:solidFill>
              </a:rPr>
              <a:t>Sampler </a:t>
            </a:r>
            <a:r>
              <a:rPr lang="en-US" sz="1600" b="1" kern="0" dirty="0">
                <a:solidFill>
                  <a:srgbClr val="595959"/>
                </a:solidFill>
              </a:rPr>
              <a:t>+ </a:t>
            </a:r>
            <a:r>
              <a:rPr lang="en-US" sz="1600" b="1" kern="0" dirty="0" smtClean="0">
                <a:solidFill>
                  <a:srgbClr val="595959"/>
                </a:solidFill>
              </a:rPr>
              <a:t>Reporter</a:t>
            </a:r>
            <a:r>
              <a:rPr lang="en-US" sz="1600" kern="0" dirty="0" smtClean="0">
                <a:solidFill>
                  <a:srgbClr val="595959"/>
                </a:solidFill>
              </a:rPr>
              <a:t>: </a:t>
            </a:r>
            <a:r>
              <a:rPr lang="en-US" sz="1600" kern="0" dirty="0">
                <a:solidFill>
                  <a:srgbClr val="595959"/>
                </a:solidFill>
              </a:rPr>
              <a:t>View </a:t>
            </a:r>
            <a:r>
              <a:rPr lang="en-US" sz="1600" kern="0" dirty="0" smtClean="0">
                <a:solidFill>
                  <a:srgbClr val="595959"/>
                </a:solidFill>
              </a:rPr>
              <a:t>equipment, print </a:t>
            </a:r>
            <a:r>
              <a:rPr lang="en-US" sz="1600" kern="0" dirty="0">
                <a:solidFill>
                  <a:srgbClr val="595959"/>
                </a:solidFill>
              </a:rPr>
              <a:t>labels and access management reports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Custom Roles</a:t>
            </a:r>
            <a:endParaRPr lang="en-US" dirty="0"/>
          </a:p>
        </p:txBody>
      </p:sp>
      <p:pic>
        <p:nvPicPr>
          <p:cNvPr id="3074" name="Picture 2" descr="C:\Users\LOAMS Support\Desktop\aug 9 screenshots\LabCheck\Admin Advanced\custom ro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565"/>
            <a:ext cx="9144000" cy="6239435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>
            <a:off x="381000" y="1981200"/>
            <a:ext cx="2362200" cy="1222248"/>
          </a:xfrm>
          <a:prstGeom prst="wedgeRectCallout">
            <a:avLst>
              <a:gd name="adj1" fmla="val 127999"/>
              <a:gd name="adj2" fmla="val 44515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When </a:t>
            </a:r>
            <a:r>
              <a:rPr lang="en-US" sz="1600" dirty="0"/>
              <a:t>creating a customized role, users must assign the role a unique </a:t>
            </a:r>
            <a:r>
              <a:rPr lang="en-US" sz="1600" dirty="0" smtClean="0"/>
              <a:t>name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581400" y="5029200"/>
            <a:ext cx="2133600" cy="762000"/>
          </a:xfrm>
          <a:prstGeom prst="wedgeRectCallout">
            <a:avLst>
              <a:gd name="adj1" fmla="val -4137"/>
              <a:gd name="adj2" fmla="val -10522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Click </a:t>
            </a:r>
            <a:r>
              <a:rPr lang="en-US" sz="1600" b="1" dirty="0"/>
              <a:t>“Save” </a:t>
            </a:r>
            <a:r>
              <a:rPr lang="en-US" sz="1600" dirty="0"/>
              <a:t>to create this new </a:t>
            </a:r>
            <a:r>
              <a:rPr lang="en-US" sz="1600" dirty="0" smtClean="0"/>
              <a:t>role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95800" y="3505200"/>
            <a:ext cx="458002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57200" y="3962400"/>
            <a:ext cx="2514600" cy="990600"/>
          </a:xfrm>
          <a:prstGeom prst="wedgeRectCallout">
            <a:avLst>
              <a:gd name="adj1" fmla="val 82875"/>
              <a:gd name="adj2" fmla="val -3744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Select the permissions associated with the </a:t>
            </a:r>
            <a:r>
              <a:rPr lang="en-US" sz="1600" dirty="0" smtClean="0"/>
              <a:t>role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Roles</a:t>
            </a:r>
            <a:endParaRPr lang="en-US" dirty="0"/>
          </a:p>
        </p:txBody>
      </p:sp>
      <p:pic>
        <p:nvPicPr>
          <p:cNvPr id="4098" name="Picture 2" descr="C:\Users\LOAMS Support\Desktop\aug 9 screenshots\LabCheck\Admin Advanced\modify custom ro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8564"/>
            <a:ext cx="9144000" cy="6239435"/>
          </a:xfrm>
          <a:prstGeom prst="rect">
            <a:avLst/>
          </a:prstGeom>
          <a:noFill/>
        </p:spPr>
      </p:pic>
      <p:sp>
        <p:nvSpPr>
          <p:cNvPr id="14" name="Rectangular Callout 13"/>
          <p:cNvSpPr/>
          <p:nvPr/>
        </p:nvSpPr>
        <p:spPr>
          <a:xfrm>
            <a:off x="304800" y="3291379"/>
            <a:ext cx="5334000" cy="3247043"/>
          </a:xfrm>
          <a:custGeom>
            <a:avLst/>
            <a:gdLst>
              <a:gd name="connsiteX0" fmla="*/ 0 w 2667000"/>
              <a:gd name="connsiteY0" fmla="*/ 0 h 1676400"/>
              <a:gd name="connsiteX1" fmla="*/ 1555750 w 2667000"/>
              <a:gd name="connsiteY1" fmla="*/ 0 h 1676400"/>
              <a:gd name="connsiteX2" fmla="*/ 1555750 w 2667000"/>
              <a:gd name="connsiteY2" fmla="*/ 0 h 1676400"/>
              <a:gd name="connsiteX3" fmla="*/ 2222500 w 2667000"/>
              <a:gd name="connsiteY3" fmla="*/ 0 h 1676400"/>
              <a:gd name="connsiteX4" fmla="*/ 2667000 w 2667000"/>
              <a:gd name="connsiteY4" fmla="*/ 0 h 1676400"/>
              <a:gd name="connsiteX5" fmla="*/ 2667000 w 2667000"/>
              <a:gd name="connsiteY5" fmla="*/ 279400 h 1676400"/>
              <a:gd name="connsiteX6" fmla="*/ 5505008 w 2667000"/>
              <a:gd name="connsiteY6" fmla="*/ 30024 h 1676400"/>
              <a:gd name="connsiteX7" fmla="*/ 2667000 w 2667000"/>
              <a:gd name="connsiteY7" fmla="*/ 698500 h 1676400"/>
              <a:gd name="connsiteX8" fmla="*/ 2667000 w 2667000"/>
              <a:gd name="connsiteY8" fmla="*/ 1676400 h 1676400"/>
              <a:gd name="connsiteX9" fmla="*/ 2222500 w 2667000"/>
              <a:gd name="connsiteY9" fmla="*/ 1676400 h 1676400"/>
              <a:gd name="connsiteX10" fmla="*/ 1555750 w 2667000"/>
              <a:gd name="connsiteY10" fmla="*/ 1676400 h 1676400"/>
              <a:gd name="connsiteX11" fmla="*/ 1555750 w 2667000"/>
              <a:gd name="connsiteY11" fmla="*/ 1676400 h 1676400"/>
              <a:gd name="connsiteX12" fmla="*/ 0 w 2667000"/>
              <a:gd name="connsiteY12" fmla="*/ 1676400 h 1676400"/>
              <a:gd name="connsiteX13" fmla="*/ 0 w 2667000"/>
              <a:gd name="connsiteY13" fmla="*/ 698500 h 1676400"/>
              <a:gd name="connsiteX14" fmla="*/ 0 w 2667000"/>
              <a:gd name="connsiteY14" fmla="*/ 279400 h 1676400"/>
              <a:gd name="connsiteX15" fmla="*/ 0 w 2667000"/>
              <a:gd name="connsiteY15" fmla="*/ 279400 h 1676400"/>
              <a:gd name="connsiteX16" fmla="*/ 0 w 2667000"/>
              <a:gd name="connsiteY16" fmla="*/ 0 h 1676400"/>
              <a:gd name="connsiteX0" fmla="*/ 0 w 5505008"/>
              <a:gd name="connsiteY0" fmla="*/ 8467 h 1684867"/>
              <a:gd name="connsiteX1" fmla="*/ 1555750 w 5505008"/>
              <a:gd name="connsiteY1" fmla="*/ 8467 h 1684867"/>
              <a:gd name="connsiteX2" fmla="*/ 1555750 w 5505008"/>
              <a:gd name="connsiteY2" fmla="*/ 8467 h 1684867"/>
              <a:gd name="connsiteX3" fmla="*/ 1913467 w 5505008"/>
              <a:gd name="connsiteY3" fmla="*/ 0 h 1684867"/>
              <a:gd name="connsiteX4" fmla="*/ 2222500 w 5505008"/>
              <a:gd name="connsiteY4" fmla="*/ 8467 h 1684867"/>
              <a:gd name="connsiteX5" fmla="*/ 2667000 w 5505008"/>
              <a:gd name="connsiteY5" fmla="*/ 8467 h 1684867"/>
              <a:gd name="connsiteX6" fmla="*/ 2667000 w 5505008"/>
              <a:gd name="connsiteY6" fmla="*/ 287867 h 1684867"/>
              <a:gd name="connsiteX7" fmla="*/ 5505008 w 5505008"/>
              <a:gd name="connsiteY7" fmla="*/ 38491 h 1684867"/>
              <a:gd name="connsiteX8" fmla="*/ 2667000 w 5505008"/>
              <a:gd name="connsiteY8" fmla="*/ 706967 h 1684867"/>
              <a:gd name="connsiteX9" fmla="*/ 2667000 w 5505008"/>
              <a:gd name="connsiteY9" fmla="*/ 1684867 h 1684867"/>
              <a:gd name="connsiteX10" fmla="*/ 2222500 w 5505008"/>
              <a:gd name="connsiteY10" fmla="*/ 1684867 h 1684867"/>
              <a:gd name="connsiteX11" fmla="*/ 1555750 w 5505008"/>
              <a:gd name="connsiteY11" fmla="*/ 1684867 h 1684867"/>
              <a:gd name="connsiteX12" fmla="*/ 1555750 w 5505008"/>
              <a:gd name="connsiteY12" fmla="*/ 1684867 h 1684867"/>
              <a:gd name="connsiteX13" fmla="*/ 0 w 5505008"/>
              <a:gd name="connsiteY13" fmla="*/ 1684867 h 1684867"/>
              <a:gd name="connsiteX14" fmla="*/ 0 w 5505008"/>
              <a:gd name="connsiteY14" fmla="*/ 706967 h 1684867"/>
              <a:gd name="connsiteX15" fmla="*/ 0 w 5505008"/>
              <a:gd name="connsiteY15" fmla="*/ 287867 h 1684867"/>
              <a:gd name="connsiteX16" fmla="*/ 0 w 5505008"/>
              <a:gd name="connsiteY16" fmla="*/ 287867 h 1684867"/>
              <a:gd name="connsiteX17" fmla="*/ 0 w 5505008"/>
              <a:gd name="connsiteY17" fmla="*/ 8467 h 1684867"/>
              <a:gd name="connsiteX0" fmla="*/ 0 w 5505008"/>
              <a:gd name="connsiteY0" fmla="*/ 1329267 h 3005667"/>
              <a:gd name="connsiteX1" fmla="*/ 1555750 w 5505008"/>
              <a:gd name="connsiteY1" fmla="*/ 1329267 h 3005667"/>
              <a:gd name="connsiteX2" fmla="*/ 1555750 w 5505008"/>
              <a:gd name="connsiteY2" fmla="*/ 1329267 h 3005667"/>
              <a:gd name="connsiteX3" fmla="*/ 5410200 w 5505008"/>
              <a:gd name="connsiteY3" fmla="*/ 0 h 3005667"/>
              <a:gd name="connsiteX4" fmla="*/ 2222500 w 5505008"/>
              <a:gd name="connsiteY4" fmla="*/ 1329267 h 3005667"/>
              <a:gd name="connsiteX5" fmla="*/ 2667000 w 5505008"/>
              <a:gd name="connsiteY5" fmla="*/ 1329267 h 3005667"/>
              <a:gd name="connsiteX6" fmla="*/ 2667000 w 5505008"/>
              <a:gd name="connsiteY6" fmla="*/ 1608667 h 3005667"/>
              <a:gd name="connsiteX7" fmla="*/ 5505008 w 5505008"/>
              <a:gd name="connsiteY7" fmla="*/ 1359291 h 3005667"/>
              <a:gd name="connsiteX8" fmla="*/ 2667000 w 5505008"/>
              <a:gd name="connsiteY8" fmla="*/ 2027767 h 3005667"/>
              <a:gd name="connsiteX9" fmla="*/ 2667000 w 5505008"/>
              <a:gd name="connsiteY9" fmla="*/ 3005667 h 3005667"/>
              <a:gd name="connsiteX10" fmla="*/ 2222500 w 5505008"/>
              <a:gd name="connsiteY10" fmla="*/ 3005667 h 3005667"/>
              <a:gd name="connsiteX11" fmla="*/ 1555750 w 5505008"/>
              <a:gd name="connsiteY11" fmla="*/ 3005667 h 3005667"/>
              <a:gd name="connsiteX12" fmla="*/ 1555750 w 5505008"/>
              <a:gd name="connsiteY12" fmla="*/ 3005667 h 3005667"/>
              <a:gd name="connsiteX13" fmla="*/ 0 w 5505008"/>
              <a:gd name="connsiteY13" fmla="*/ 3005667 h 3005667"/>
              <a:gd name="connsiteX14" fmla="*/ 0 w 5505008"/>
              <a:gd name="connsiteY14" fmla="*/ 2027767 h 3005667"/>
              <a:gd name="connsiteX15" fmla="*/ 0 w 5505008"/>
              <a:gd name="connsiteY15" fmla="*/ 1608667 h 3005667"/>
              <a:gd name="connsiteX16" fmla="*/ 0 w 5505008"/>
              <a:gd name="connsiteY16" fmla="*/ 1608667 h 3005667"/>
              <a:gd name="connsiteX17" fmla="*/ 0 w 5505008"/>
              <a:gd name="connsiteY17" fmla="*/ 1329267 h 3005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505008" h="3005667">
                <a:moveTo>
                  <a:pt x="0" y="1329267"/>
                </a:moveTo>
                <a:lnTo>
                  <a:pt x="1555750" y="1329267"/>
                </a:lnTo>
                <a:lnTo>
                  <a:pt x="1555750" y="1329267"/>
                </a:lnTo>
                <a:lnTo>
                  <a:pt x="5410200" y="0"/>
                </a:lnTo>
                <a:lnTo>
                  <a:pt x="2222500" y="1329267"/>
                </a:lnTo>
                <a:lnTo>
                  <a:pt x="2667000" y="1329267"/>
                </a:lnTo>
                <a:lnTo>
                  <a:pt x="2667000" y="1608667"/>
                </a:lnTo>
                <a:lnTo>
                  <a:pt x="5505008" y="1359291"/>
                </a:lnTo>
                <a:lnTo>
                  <a:pt x="2667000" y="2027767"/>
                </a:lnTo>
                <a:lnTo>
                  <a:pt x="2667000" y="3005667"/>
                </a:lnTo>
                <a:lnTo>
                  <a:pt x="2222500" y="3005667"/>
                </a:lnTo>
                <a:lnTo>
                  <a:pt x="1555750" y="3005667"/>
                </a:lnTo>
                <a:lnTo>
                  <a:pt x="1555750" y="3005667"/>
                </a:lnTo>
                <a:lnTo>
                  <a:pt x="0" y="3005667"/>
                </a:lnTo>
                <a:lnTo>
                  <a:pt x="0" y="2027767"/>
                </a:lnTo>
                <a:lnTo>
                  <a:pt x="0" y="1608667"/>
                </a:lnTo>
                <a:lnTo>
                  <a:pt x="0" y="1608667"/>
                </a:lnTo>
                <a:lnTo>
                  <a:pt x="0" y="1329267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1417320" rIns="301752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User-created </a:t>
            </a:r>
            <a:r>
              <a:rPr lang="en-US" sz="1600" kern="0" dirty="0">
                <a:solidFill>
                  <a:srgbClr val="4B4B4B"/>
                </a:solidFill>
              </a:rPr>
              <a:t>roles can be customized from this screen by checking the additional permission levels and selecting </a:t>
            </a:r>
            <a:r>
              <a:rPr lang="en-US" sz="1600" kern="0" dirty="0" smtClean="0">
                <a:solidFill>
                  <a:srgbClr val="4B4B4B"/>
                </a:solidFill>
              </a:rPr>
              <a:t/>
            </a:r>
            <a:br>
              <a:rPr lang="en-US" sz="1600" kern="0" dirty="0" smtClean="0">
                <a:solidFill>
                  <a:srgbClr val="4B4B4B"/>
                </a:solidFill>
              </a:rPr>
            </a:br>
            <a:r>
              <a:rPr lang="en-US" sz="1600" kern="0" dirty="0" smtClean="0">
                <a:solidFill>
                  <a:srgbClr val="595959"/>
                </a:solidFill>
              </a:rPr>
              <a:t>“</a:t>
            </a:r>
            <a:r>
              <a:rPr lang="en-US" sz="1600" b="1" kern="0" dirty="0" smtClean="0">
                <a:solidFill>
                  <a:srgbClr val="595959"/>
                </a:solidFill>
              </a:rPr>
              <a:t>Save Roles</a:t>
            </a:r>
            <a:r>
              <a:rPr lang="en-US" sz="1600" kern="0" dirty="0" smtClean="0">
                <a:solidFill>
                  <a:srgbClr val="595959"/>
                </a:solidFill>
              </a:rPr>
              <a:t>”</a:t>
            </a:r>
            <a:endParaRPr lang="en-US" sz="1600" kern="0" dirty="0">
              <a:solidFill>
                <a:srgbClr val="595959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304800" y="2438400"/>
            <a:ext cx="2667000" cy="1069086"/>
          </a:xfrm>
          <a:prstGeom prst="wedgeRectCallout">
            <a:avLst>
              <a:gd name="adj1" fmla="val 88644"/>
              <a:gd name="adj2" fmla="val 10133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>
                <a:solidFill>
                  <a:srgbClr val="4B4B4B"/>
                </a:solidFill>
              </a:rPr>
              <a:t>You can add as many roles to each worksite as needed by selecting </a:t>
            </a:r>
            <a:r>
              <a:rPr lang="en-US" sz="1600" kern="0" dirty="0" smtClean="0">
                <a:solidFill>
                  <a:srgbClr val="4B4B4B"/>
                </a:solidFill>
              </a:rPr>
              <a:t>“</a:t>
            </a:r>
            <a:r>
              <a:rPr lang="en-US" sz="1600" b="1" kern="0" dirty="0" smtClean="0">
                <a:solidFill>
                  <a:srgbClr val="4B4B4B"/>
                </a:solidFill>
              </a:rPr>
              <a:t>Add</a:t>
            </a:r>
            <a:r>
              <a:rPr lang="en-US" sz="1600" kern="0" dirty="0" smtClean="0">
                <a:solidFill>
                  <a:srgbClr val="4B4B4B"/>
                </a:solidFill>
              </a:rPr>
              <a:t>”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24400" y="4572000"/>
            <a:ext cx="3894691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ular Callout 16"/>
          <p:cNvSpPr/>
          <p:nvPr/>
        </p:nvSpPr>
        <p:spPr>
          <a:xfrm>
            <a:off x="5186083" y="1676400"/>
            <a:ext cx="2667000" cy="1069086"/>
          </a:xfrm>
          <a:prstGeom prst="wedgeRectCallout">
            <a:avLst>
              <a:gd name="adj1" fmla="val 35217"/>
              <a:gd name="adj2" fmla="val 61191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>
                <a:solidFill>
                  <a:srgbClr val="4B4B4B"/>
                </a:solidFill>
              </a:rPr>
              <a:t>You can delete a role by selecting any of the non pre set roles and then selecting </a:t>
            </a:r>
            <a:r>
              <a:rPr lang="en-US" sz="1600" kern="0" dirty="0" smtClean="0">
                <a:solidFill>
                  <a:srgbClr val="4B4B4B"/>
                </a:solidFill>
              </a:rPr>
              <a:t>“</a:t>
            </a:r>
            <a:r>
              <a:rPr lang="en-US" sz="1600" b="1" kern="0" dirty="0" smtClean="0">
                <a:solidFill>
                  <a:srgbClr val="4B4B4B"/>
                </a:solidFill>
              </a:rPr>
              <a:t>Delete</a:t>
            </a:r>
            <a:r>
              <a:rPr lang="en-US" sz="1600" kern="0" dirty="0" smtClean="0">
                <a:solidFill>
                  <a:srgbClr val="4B4B4B"/>
                </a:solidFill>
              </a:rPr>
              <a:t>”</a:t>
            </a:r>
            <a:endParaRPr lang="en-US" sz="1600" kern="0" dirty="0">
              <a:solidFill>
                <a:srgbClr val="4B4B4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Labcheck Next Generation  Quick Start Guide</vt:lpstr>
      <vt:lpstr>Managing User Roles</vt:lpstr>
      <vt:lpstr>Creating Custom Roles</vt:lpstr>
      <vt:lpstr>Creating Custom Roles</vt:lpstr>
      <vt:lpstr>Modifying Roles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20</cp:revision>
  <dcterms:created xsi:type="dcterms:W3CDTF">2013-05-14T14:03:19Z</dcterms:created>
  <dcterms:modified xsi:type="dcterms:W3CDTF">2013-08-30T14:13:44Z</dcterms:modified>
</cp:coreProperties>
</file>